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76"/>
  </p:notesMasterIdLst>
  <p:handoutMasterIdLst>
    <p:handoutMasterId r:id="rId77"/>
  </p:handoutMasterIdLst>
  <p:sldIdLst>
    <p:sldId id="540" r:id="rId2"/>
    <p:sldId id="541" r:id="rId3"/>
    <p:sldId id="542" r:id="rId4"/>
    <p:sldId id="543" r:id="rId5"/>
    <p:sldId id="544" r:id="rId6"/>
    <p:sldId id="545" r:id="rId7"/>
    <p:sldId id="546" r:id="rId8"/>
    <p:sldId id="547" r:id="rId9"/>
    <p:sldId id="548" r:id="rId10"/>
    <p:sldId id="549" r:id="rId11"/>
    <p:sldId id="550" r:id="rId12"/>
    <p:sldId id="551" r:id="rId13"/>
    <p:sldId id="553" r:id="rId14"/>
    <p:sldId id="554" r:id="rId15"/>
    <p:sldId id="555" r:id="rId16"/>
    <p:sldId id="556" r:id="rId17"/>
    <p:sldId id="557" r:id="rId18"/>
    <p:sldId id="558" r:id="rId19"/>
    <p:sldId id="559" r:id="rId20"/>
    <p:sldId id="635" r:id="rId21"/>
    <p:sldId id="636" r:id="rId22"/>
    <p:sldId id="637" r:id="rId23"/>
    <p:sldId id="638" r:id="rId24"/>
    <p:sldId id="639" r:id="rId25"/>
    <p:sldId id="690" r:id="rId26"/>
    <p:sldId id="640" r:id="rId27"/>
    <p:sldId id="641" r:id="rId28"/>
    <p:sldId id="642" r:id="rId29"/>
    <p:sldId id="643" r:id="rId30"/>
    <p:sldId id="644" r:id="rId31"/>
    <p:sldId id="645" r:id="rId32"/>
    <p:sldId id="646" r:id="rId33"/>
    <p:sldId id="647" r:id="rId34"/>
    <p:sldId id="648" r:id="rId35"/>
    <p:sldId id="649" r:id="rId36"/>
    <p:sldId id="650" r:id="rId37"/>
    <p:sldId id="651" r:id="rId38"/>
    <p:sldId id="652" r:id="rId39"/>
    <p:sldId id="653" r:id="rId40"/>
    <p:sldId id="654" r:id="rId41"/>
    <p:sldId id="655" r:id="rId42"/>
    <p:sldId id="656" r:id="rId43"/>
    <p:sldId id="657" r:id="rId44"/>
    <p:sldId id="658" r:id="rId45"/>
    <p:sldId id="659" r:id="rId46"/>
    <p:sldId id="660" r:id="rId47"/>
    <p:sldId id="661" r:id="rId48"/>
    <p:sldId id="662" r:id="rId49"/>
    <p:sldId id="663" r:id="rId50"/>
    <p:sldId id="664" r:id="rId51"/>
    <p:sldId id="665" r:id="rId52"/>
    <p:sldId id="666" r:id="rId53"/>
    <p:sldId id="667" r:id="rId54"/>
    <p:sldId id="668" r:id="rId55"/>
    <p:sldId id="669" r:id="rId56"/>
    <p:sldId id="670" r:id="rId57"/>
    <p:sldId id="671" r:id="rId58"/>
    <p:sldId id="672" r:id="rId59"/>
    <p:sldId id="673" r:id="rId60"/>
    <p:sldId id="674" r:id="rId61"/>
    <p:sldId id="677" r:id="rId62"/>
    <p:sldId id="675" r:id="rId63"/>
    <p:sldId id="676" r:id="rId64"/>
    <p:sldId id="678" r:id="rId65"/>
    <p:sldId id="679" r:id="rId66"/>
    <p:sldId id="680" r:id="rId67"/>
    <p:sldId id="681" r:id="rId68"/>
    <p:sldId id="682" r:id="rId69"/>
    <p:sldId id="684" r:id="rId70"/>
    <p:sldId id="685" r:id="rId71"/>
    <p:sldId id="686" r:id="rId72"/>
    <p:sldId id="687" r:id="rId73"/>
    <p:sldId id="688" r:id="rId74"/>
    <p:sldId id="689" r:id="rId75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33CCFF"/>
    <a:srgbClr val="F03067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1689" autoAdjust="0"/>
  </p:normalViewPr>
  <p:slideViewPr>
    <p:cSldViewPr snapToGrid="0">
      <p:cViewPr varScale="1">
        <p:scale>
          <a:sx n="62" d="100"/>
          <a:sy n="62" d="100"/>
        </p:scale>
        <p:origin x="1700" y="56"/>
      </p:cViewPr>
      <p:guideLst>
        <p:guide orient="horz" pos="816"/>
        <p:guide pos="521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328"/>
    </p:cViewPr>
  </p:sorterViewPr>
  <p:notesViewPr>
    <p:cSldViewPr snapToGrid="0">
      <p:cViewPr varScale="1">
        <p:scale>
          <a:sx n="64" d="100"/>
          <a:sy n="64" d="100"/>
        </p:scale>
        <p:origin x="-1914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74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98502A2D-3B28-4412-9A56-925F18CF6C4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73150" y="688975"/>
            <a:ext cx="4678363" cy="3508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427538"/>
            <a:ext cx="5100637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7BD386D6-668B-4035-A22F-93BFA815CF3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545639-E496-4E3D-96D2-99FF219C353A}" type="slidenum">
              <a:rPr lang="en-US" altLang="zh-TW" smtClean="0"/>
              <a:pPr/>
              <a:t>1</a:t>
            </a:fld>
            <a:endParaRPr lang="en-US" altLang="zh-TW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F3452B-09F0-4AEB-8A5D-0D639706AE16}" type="slidenum">
              <a:rPr lang="en-US" altLang="zh-TW" smtClean="0"/>
              <a:pPr/>
              <a:t>10</a:t>
            </a:fld>
            <a:endParaRPr lang="en-US" altLang="zh-TW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想找一個</a:t>
            </a:r>
            <a:r>
              <a:rPr lang="en-US" altLang="zh-TW" dirty="0"/>
              <a:t>page</a:t>
            </a:r>
            <a:r>
              <a:rPr lang="zh-TW" altLang="en-US" dirty="0"/>
              <a:t> 到底在不在記憶體  就看</a:t>
            </a:r>
            <a:r>
              <a:rPr lang="en-US" altLang="zh-TW" dirty="0"/>
              <a:t>valid-invalid bit    </a:t>
            </a:r>
            <a:r>
              <a:rPr lang="zh-TW" altLang="en-US" dirty="0"/>
              <a:t>每個</a:t>
            </a:r>
            <a:r>
              <a:rPr lang="en-US" altLang="zh-TW" dirty="0"/>
              <a:t>proc</a:t>
            </a:r>
            <a:r>
              <a:rPr lang="zh-TW" altLang="en-US" dirty="0"/>
              <a:t>都有</a:t>
            </a:r>
            <a:r>
              <a:rPr lang="en-US" altLang="zh-TW" dirty="0"/>
              <a:t>page</a:t>
            </a:r>
            <a:r>
              <a:rPr lang="zh-TW" altLang="en-US" dirty="0"/>
              <a:t> </a:t>
            </a:r>
            <a:r>
              <a:rPr lang="en-US" altLang="zh-TW" dirty="0"/>
              <a:t>table</a:t>
            </a:r>
            <a:r>
              <a:rPr lang="zh-TW" altLang="en-US" dirty="0"/>
              <a:t>紀錄</a:t>
            </a:r>
            <a:r>
              <a:rPr lang="en-US" altLang="zh-TW" dirty="0"/>
              <a:t>page</a:t>
            </a:r>
            <a:r>
              <a:rPr lang="zh-TW" altLang="en-US" dirty="0"/>
              <a:t>跟</a:t>
            </a:r>
            <a:r>
              <a:rPr lang="en-US" altLang="zh-TW" dirty="0"/>
              <a:t>frame</a:t>
            </a:r>
            <a:r>
              <a:rPr lang="zh-TW" altLang="en-US" dirty="0"/>
              <a:t>的對應    之前是所有</a:t>
            </a:r>
            <a:r>
              <a:rPr lang="en-US" altLang="zh-TW" dirty="0"/>
              <a:t>page</a:t>
            </a:r>
            <a:r>
              <a:rPr lang="zh-TW" altLang="en-US" dirty="0"/>
              <a:t>都放到記憶體  現在只放部分  所以要知道那些在那些不在</a:t>
            </a:r>
            <a:r>
              <a:rPr lang="en-US" altLang="zh-TW" dirty="0"/>
              <a:t>	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D5C54C-B8D8-4F80-910F-99978079E73A}" type="slidenum">
              <a:rPr lang="en-US" altLang="zh-TW" smtClean="0"/>
              <a:pPr/>
              <a:t>11</a:t>
            </a:fld>
            <a:endParaRPr lang="en-US" altLang="zh-TW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程式有</a:t>
            </a:r>
            <a:r>
              <a:rPr lang="en-US" altLang="zh-TW" dirty="0"/>
              <a:t>8</a:t>
            </a:r>
            <a:r>
              <a:rPr lang="zh-TW" altLang="en-US" dirty="0"/>
              <a:t>個</a:t>
            </a:r>
            <a:r>
              <a:rPr lang="en-US" altLang="zh-TW" dirty="0"/>
              <a:t>page </a:t>
            </a:r>
            <a:r>
              <a:rPr lang="zh-TW" altLang="en-US" dirty="0"/>
              <a:t>  只放</a:t>
            </a:r>
            <a:r>
              <a:rPr lang="en-US" altLang="zh-TW" dirty="0"/>
              <a:t>ACF </a:t>
            </a:r>
            <a:r>
              <a:rPr lang="zh-TW" altLang="en-US" dirty="0"/>
              <a:t>在</a:t>
            </a:r>
            <a:r>
              <a:rPr lang="en-US" altLang="zh-TW" dirty="0"/>
              <a:t>page table</a:t>
            </a:r>
            <a:r>
              <a:rPr lang="zh-TW" altLang="en-US" dirty="0"/>
              <a:t> 和</a:t>
            </a:r>
            <a:r>
              <a:rPr lang="en-US" altLang="zh-TW" dirty="0"/>
              <a:t>mem   </a:t>
            </a:r>
            <a:r>
              <a:rPr lang="zh-TW" altLang="en-US" dirty="0"/>
              <a:t>就是</a:t>
            </a:r>
            <a:r>
              <a:rPr lang="en-US" altLang="zh-TW" dirty="0"/>
              <a:t>v</a:t>
            </a:r>
            <a:r>
              <a:rPr lang="zh-TW" altLang="en-US" dirty="0"/>
              <a:t>  其他</a:t>
            </a:r>
            <a:r>
              <a:rPr lang="en-US" altLang="zh-TW" dirty="0" err="1"/>
              <a:t>i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10C235-6444-4925-8CE7-C4913A992410}" type="slidenum">
              <a:rPr lang="en-US" altLang="zh-TW" smtClean="0"/>
              <a:pPr/>
              <a:t>12</a:t>
            </a:fld>
            <a:endParaRPr lang="en-US" altLang="zh-TW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第一次讀某個記憶體區塊時  一定不在</a:t>
            </a:r>
            <a:r>
              <a:rPr lang="en-US" altLang="zh-TW" dirty="0"/>
              <a:t>page table</a:t>
            </a:r>
            <a:r>
              <a:rPr lang="zh-TW" altLang="en-US" dirty="0"/>
              <a:t>  所以就會丟錯誤</a:t>
            </a:r>
            <a:r>
              <a:rPr lang="en-US" altLang="zh-TW" dirty="0"/>
              <a:t>trap</a:t>
            </a:r>
            <a:r>
              <a:rPr lang="zh-TW" altLang="en-US" dirty="0"/>
              <a:t>給</a:t>
            </a:r>
            <a:r>
              <a:rPr lang="en-US" altLang="zh-TW" dirty="0"/>
              <a:t>OS</a:t>
            </a:r>
            <a:r>
              <a:rPr lang="zh-TW" altLang="en-US" dirty="0"/>
              <a:t>  第二次之後就不一定  看有沒有被</a:t>
            </a:r>
            <a:r>
              <a:rPr lang="en-US" altLang="zh-TW" dirty="0"/>
              <a:t>replacement</a:t>
            </a:r>
            <a:r>
              <a:rPr lang="zh-TW" altLang="en-US" dirty="0"/>
              <a:t> </a:t>
            </a:r>
            <a:r>
              <a:rPr lang="en-US" altLang="zh-TW" dirty="0"/>
              <a:t> </a:t>
            </a:r>
            <a:r>
              <a:rPr lang="zh-TW" altLang="en-US" dirty="0"/>
              <a:t> 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664200-74FC-4DB1-8970-8ED7B6302AD7}" type="slidenum">
              <a:rPr lang="en-US" altLang="zh-TW" smtClean="0"/>
              <a:pPr/>
              <a:t>13</a:t>
            </a:fld>
            <a:endParaRPr lang="en-US" altLang="zh-TW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要取叫</a:t>
            </a:r>
            <a:r>
              <a:rPr lang="en-US" altLang="zh-TW" dirty="0"/>
              <a:t>M</a:t>
            </a:r>
            <a:r>
              <a:rPr lang="zh-TW" altLang="en-US" dirty="0"/>
              <a:t>的</a:t>
            </a:r>
            <a:r>
              <a:rPr lang="en-US" altLang="zh-TW" dirty="0"/>
              <a:t> page</a:t>
            </a:r>
            <a:r>
              <a:rPr lang="zh-TW" altLang="en-US" dirty="0"/>
              <a:t>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table</a:t>
            </a:r>
            <a:r>
              <a:rPr lang="zh-TW" altLang="en-US" dirty="0"/>
              <a:t>不在 </a:t>
            </a:r>
            <a:r>
              <a:rPr lang="en-US" altLang="zh-TW" dirty="0"/>
              <a:t>&gt; trap </a:t>
            </a:r>
            <a:r>
              <a:rPr lang="zh-TW" altLang="en-US" dirty="0"/>
              <a:t>給</a:t>
            </a:r>
            <a:r>
              <a:rPr lang="en-US" altLang="zh-TW" dirty="0"/>
              <a:t>OS</a:t>
            </a:r>
            <a:r>
              <a:rPr lang="zh-TW" altLang="en-US" dirty="0"/>
              <a:t> </a:t>
            </a:r>
            <a:r>
              <a:rPr lang="en-US" altLang="zh-TW" dirty="0"/>
              <a:t>(proc</a:t>
            </a:r>
            <a:r>
              <a:rPr lang="zh-TW" altLang="en-US" dirty="0"/>
              <a:t>被拉到</a:t>
            </a:r>
            <a:r>
              <a:rPr lang="en-US" altLang="zh-TW" dirty="0"/>
              <a:t>IO</a:t>
            </a:r>
            <a:r>
              <a:rPr lang="zh-TW" altLang="en-US" dirty="0"/>
              <a:t>等</a:t>
            </a:r>
            <a:r>
              <a:rPr lang="en-US" altLang="zh-TW" dirty="0"/>
              <a:t>)&gt; page</a:t>
            </a:r>
            <a:r>
              <a:rPr lang="zh-TW" altLang="en-US" dirty="0"/>
              <a:t>載入到空的</a:t>
            </a:r>
            <a:r>
              <a:rPr lang="en-US" altLang="zh-TW" dirty="0"/>
              <a:t>frame (proc</a:t>
            </a:r>
            <a:r>
              <a:rPr lang="zh-TW" altLang="en-US" dirty="0"/>
              <a:t>可能就搬回</a:t>
            </a:r>
            <a:r>
              <a:rPr lang="en-US" altLang="zh-TW" dirty="0"/>
              <a:t>ready</a:t>
            </a:r>
            <a:r>
              <a:rPr lang="zh-TW" altLang="en-US" dirty="0"/>
              <a:t> 等待</a:t>
            </a:r>
            <a:r>
              <a:rPr lang="en-US" altLang="zh-TW" dirty="0"/>
              <a:t>CPU)</a:t>
            </a:r>
            <a:r>
              <a:rPr lang="zh-TW" altLang="en-US" dirty="0"/>
              <a:t>  回寫</a:t>
            </a:r>
            <a:r>
              <a:rPr lang="en-US" altLang="zh-TW" dirty="0"/>
              <a:t>page table</a:t>
            </a:r>
            <a:r>
              <a:rPr lang="zh-TW" altLang="en-US" dirty="0"/>
              <a:t>  </a:t>
            </a:r>
            <a:r>
              <a:rPr lang="en-US" altLang="zh-TW" dirty="0"/>
              <a:t>&gt;</a:t>
            </a:r>
            <a:r>
              <a:rPr lang="zh-TW" altLang="en-US" dirty="0"/>
              <a:t> 繼續執行</a:t>
            </a:r>
            <a:r>
              <a:rPr lang="en-US" altLang="zh-TW" dirty="0" err="1"/>
              <a:t>instr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99FEB9-A2EE-41E8-8DDB-5BB9408B7083}" type="slidenum">
              <a:rPr lang="en-US" altLang="zh-TW" smtClean="0"/>
              <a:pPr/>
              <a:t>14</a:t>
            </a:fld>
            <a:endParaRPr lang="en-US" altLang="zh-TW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9-4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946F2D-F93C-4434-B5B5-6473A95B533E}" type="slidenum">
              <a:rPr lang="en-US" altLang="zh-TW" smtClean="0"/>
              <a:pPr/>
              <a:t>15</a:t>
            </a:fld>
            <a:endParaRPr lang="en-US" altLang="zh-TW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1/1000 </a:t>
            </a:r>
            <a:r>
              <a:rPr lang="zh-TW" altLang="en-US" dirty="0"/>
              <a:t>就</a:t>
            </a:r>
            <a:r>
              <a:rPr lang="en-US" altLang="zh-TW" dirty="0"/>
              <a:t>4	0</a:t>
            </a:r>
            <a:r>
              <a:rPr lang="zh-TW" altLang="en-US" dirty="0"/>
              <a:t>倍  所以盡量不要產生</a:t>
            </a:r>
            <a:r>
              <a:rPr lang="en-US" altLang="zh-TW" dirty="0"/>
              <a:t>page fault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89FDE8-7B40-4416-9DBC-716E118633FB}" type="slidenum">
              <a:rPr lang="en-US" altLang="zh-TW" smtClean="0"/>
              <a:pPr/>
              <a:t>16</a:t>
            </a:fld>
            <a:endParaRPr lang="en-US" altLang="zh-TW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ok</a:t>
            </a:r>
            <a:r>
              <a:rPr lang="zh-TW" altLang="en-US" dirty="0"/>
              <a:t> </a:t>
            </a:r>
            <a:r>
              <a:rPr lang="en-US" altLang="zh-TW" dirty="0"/>
              <a:t>virtual mem</a:t>
            </a:r>
            <a:r>
              <a:rPr lang="zh-TW" altLang="en-US" dirty="0"/>
              <a:t>兩種方式</a:t>
            </a:r>
            <a:r>
              <a:rPr lang="en-US" altLang="zh-TW" dirty="0"/>
              <a:t>proc </a:t>
            </a:r>
            <a:r>
              <a:rPr lang="en-US" altLang="zh-TW" dirty="0" err="1"/>
              <a:t>creat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1E92C1-F6FF-40CF-BD6C-C69AD6940E89}" type="slidenum">
              <a:rPr lang="en-US" altLang="zh-TW" smtClean="0"/>
              <a:pPr/>
              <a:t>17</a:t>
            </a:fld>
            <a:endParaRPr lang="en-US" altLang="zh-TW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EFF774-C3B8-411D-882F-60B2A65B1332}" type="slidenum">
              <a:rPr lang="en-US" altLang="zh-TW" smtClean="0"/>
              <a:pPr/>
              <a:t>18</a:t>
            </a:fld>
            <a:endParaRPr lang="en-US" altLang="zh-TW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5FAD76-1437-43CA-A864-3450376F2EF3}" type="slidenum">
              <a:rPr lang="en-US" altLang="zh-TW" smtClean="0"/>
              <a:pPr/>
              <a:t>19</a:t>
            </a:fld>
            <a:endParaRPr lang="en-US" altLang="zh-TW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sz="1200" dirty="0">
                <a:solidFill>
                  <a:srgbClr val="FF0000"/>
                </a:solidFill>
              </a:rPr>
              <a:t>If either process modifies a shared page, only then is the page copied   </a:t>
            </a:r>
            <a:r>
              <a:rPr lang="zh-TW" altLang="en-US" sz="1200" dirty="0">
                <a:solidFill>
                  <a:srgbClr val="FF0000"/>
                </a:solidFill>
              </a:rPr>
              <a:t>就是在圖說前面</a:t>
            </a:r>
            <a:endParaRPr lang="en-US" altLang="zh-TW" sz="1200" dirty="0">
              <a:solidFill>
                <a:srgbClr val="FF0000"/>
              </a:solidFill>
            </a:endParaRPr>
          </a:p>
          <a:p>
            <a:r>
              <a:rPr lang="en-US" altLang="zh-TW" sz="1200" dirty="0"/>
              <a:t>COW allows more efficient process creation as </a:t>
            </a:r>
            <a:r>
              <a:rPr lang="en-US" altLang="zh-TW" sz="1200" dirty="0">
                <a:solidFill>
                  <a:srgbClr val="FF0000"/>
                </a:solidFill>
              </a:rPr>
              <a:t>only modified pages are copied</a:t>
            </a:r>
          </a:p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54D770-024F-4E08-B837-1744C333AFFD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ch8</a:t>
            </a:r>
            <a:r>
              <a:rPr lang="zh-TW" altLang="en-US" dirty="0"/>
              <a:t>是進化成</a:t>
            </a:r>
            <a:r>
              <a:rPr lang="en-US" altLang="zh-TW" dirty="0"/>
              <a:t>proc</a:t>
            </a:r>
            <a:r>
              <a:rPr lang="zh-TW" altLang="en-US" dirty="0"/>
              <a:t>載到</a:t>
            </a:r>
            <a:r>
              <a:rPr lang="en-US" altLang="zh-TW" dirty="0"/>
              <a:t>mem</a:t>
            </a:r>
            <a:r>
              <a:rPr lang="zh-TW" altLang="en-US" dirty="0"/>
              <a:t>可以放不連續  但是還是要完全載入     </a:t>
            </a:r>
            <a:r>
              <a:rPr lang="en-US" altLang="zh-TW" dirty="0"/>
              <a:t>ch9</a:t>
            </a:r>
            <a:r>
              <a:rPr lang="zh-TW" altLang="en-US" dirty="0"/>
              <a:t>是再進化可以不連續  而且不用全部載入  可以載入部分  其他的用到再載入就可以了  </a:t>
            </a:r>
            <a:endParaRPr lang="en-US" altLang="zh-TW" dirty="0"/>
          </a:p>
          <a:p>
            <a:r>
              <a:rPr lang="en-US" altLang="zh-TW" dirty="0"/>
              <a:t>copy on </a:t>
            </a:r>
            <a:r>
              <a:rPr lang="en-US" altLang="zh-TW" dirty="0" err="1"/>
              <a:t>wr</a:t>
            </a:r>
            <a:r>
              <a:rPr lang="en-US" altLang="zh-TW" dirty="0"/>
              <a:t> : ex parent process </a:t>
            </a:r>
            <a:r>
              <a:rPr lang="zh-TW" altLang="en-US" dirty="0"/>
              <a:t>產生</a:t>
            </a:r>
            <a:r>
              <a:rPr lang="en-US" altLang="zh-TW" dirty="0"/>
              <a:t>child proc  </a:t>
            </a:r>
            <a:r>
              <a:rPr lang="zh-TW" altLang="en-US" dirty="0"/>
              <a:t>兩個共享一部分記憶體    如果任一</a:t>
            </a:r>
            <a:r>
              <a:rPr lang="en-US" altLang="zh-TW" dirty="0"/>
              <a:t>proc</a:t>
            </a:r>
            <a:r>
              <a:rPr lang="zh-TW" altLang="en-US" dirty="0"/>
              <a:t>對</a:t>
            </a:r>
            <a:r>
              <a:rPr lang="en-US" altLang="zh-TW" dirty="0"/>
              <a:t>share mem</a:t>
            </a:r>
            <a:r>
              <a:rPr lang="zh-TW" altLang="en-US" dirty="0"/>
              <a:t>進行修改   改了之後兩個就不一樣  就</a:t>
            </a:r>
            <a:r>
              <a:rPr lang="en-US" altLang="zh-TW" dirty="0"/>
              <a:t>copy</a:t>
            </a:r>
            <a:r>
              <a:rPr lang="zh-TW" altLang="en-US" dirty="0"/>
              <a:t>一份出來做出區別</a:t>
            </a:r>
            <a:endParaRPr lang="en-US" altLang="zh-TW" dirty="0"/>
          </a:p>
          <a:p>
            <a:r>
              <a:rPr lang="en-US" altLang="zh-TW" dirty="0"/>
              <a:t>page </a:t>
            </a:r>
            <a:r>
              <a:rPr lang="en-US" altLang="zh-TW" dirty="0" err="1"/>
              <a:t>repl</a:t>
            </a:r>
            <a:r>
              <a:rPr lang="en-US" altLang="zh-TW" dirty="0"/>
              <a:t>: demand page</a:t>
            </a:r>
            <a:r>
              <a:rPr lang="zh-TW" altLang="en-US" dirty="0"/>
              <a:t>要把</a:t>
            </a:r>
            <a:r>
              <a:rPr lang="en-US" altLang="zh-TW" dirty="0"/>
              <a:t>page</a:t>
            </a:r>
            <a:r>
              <a:rPr lang="zh-TW" altLang="en-US" dirty="0"/>
              <a:t>下載到</a:t>
            </a:r>
            <a:r>
              <a:rPr lang="en-US" altLang="zh-TW" dirty="0"/>
              <a:t>mem</a:t>
            </a:r>
            <a:r>
              <a:rPr lang="zh-TW" altLang="en-US" dirty="0"/>
              <a:t>時  發現</a:t>
            </a:r>
            <a:r>
              <a:rPr lang="en-US" altLang="zh-TW" dirty="0"/>
              <a:t>mem</a:t>
            </a:r>
            <a:r>
              <a:rPr lang="zh-TW" altLang="en-US" dirty="0"/>
              <a:t>都已經滿了  就要找一個</a:t>
            </a:r>
            <a:r>
              <a:rPr lang="en-US" altLang="zh-TW" dirty="0"/>
              <a:t>mem</a:t>
            </a:r>
            <a:r>
              <a:rPr lang="zh-TW" altLang="en-US" dirty="0"/>
              <a:t>裡的</a:t>
            </a:r>
            <a:r>
              <a:rPr lang="en-US" altLang="zh-TW" dirty="0"/>
              <a:t>page</a:t>
            </a:r>
            <a:r>
              <a:rPr lang="zh-TW" altLang="en-US" dirty="0"/>
              <a:t>換出去 </a:t>
            </a:r>
            <a:r>
              <a:rPr lang="en-US" altLang="zh-TW" dirty="0"/>
              <a:t>swap out  </a:t>
            </a:r>
          </a:p>
          <a:p>
            <a:r>
              <a:rPr lang="en-US" altLang="zh-TW" dirty="0" err="1"/>
              <a:t>alloc</a:t>
            </a:r>
            <a:r>
              <a:rPr lang="en-US" altLang="zh-TW" dirty="0"/>
              <a:t> frame:</a:t>
            </a:r>
            <a:r>
              <a:rPr lang="zh-TW" altLang="en-US" dirty="0"/>
              <a:t>  </a:t>
            </a:r>
            <a:r>
              <a:rPr lang="en-US" altLang="zh-TW" dirty="0"/>
              <a:t>mem</a:t>
            </a:r>
            <a:r>
              <a:rPr lang="zh-TW" altLang="en-US" dirty="0"/>
              <a:t>切成</a:t>
            </a:r>
            <a:r>
              <a:rPr lang="en-US" altLang="zh-TW" dirty="0"/>
              <a:t>frame   proc</a:t>
            </a:r>
            <a:r>
              <a:rPr lang="zh-TW" altLang="en-US" dirty="0"/>
              <a:t>切成</a:t>
            </a:r>
            <a:r>
              <a:rPr lang="en-US" altLang="zh-TW" dirty="0"/>
              <a:t>size,  </a:t>
            </a:r>
            <a:r>
              <a:rPr lang="zh-TW" altLang="en-US" dirty="0"/>
              <a:t>一個程式執行時要給他幾個</a:t>
            </a:r>
            <a:r>
              <a:rPr lang="en-US" altLang="zh-TW" dirty="0"/>
              <a:t>frame   ex 10page OS</a:t>
            </a:r>
            <a:r>
              <a:rPr lang="zh-TW" altLang="en-US" dirty="0"/>
              <a:t>給他</a:t>
            </a:r>
            <a:r>
              <a:rPr lang="en-US" altLang="zh-TW" dirty="0"/>
              <a:t>10 frame  </a:t>
            </a:r>
            <a:r>
              <a:rPr lang="zh-TW" altLang="en-US" dirty="0"/>
              <a:t>那就不用</a:t>
            </a:r>
            <a:r>
              <a:rPr lang="en-US" altLang="zh-TW" dirty="0"/>
              <a:t>replace   10page 5 frame</a:t>
            </a:r>
            <a:r>
              <a:rPr lang="zh-TW" altLang="en-US" dirty="0"/>
              <a:t>就需要</a:t>
            </a:r>
            <a:r>
              <a:rPr lang="en-US" altLang="zh-TW" dirty="0"/>
              <a:t>replace  OS</a:t>
            </a:r>
            <a:r>
              <a:rPr lang="zh-TW" altLang="en-US" dirty="0"/>
              <a:t>重要的工作</a:t>
            </a:r>
            <a:endParaRPr lang="en-US" altLang="zh-TW" dirty="0"/>
          </a:p>
          <a:p>
            <a:r>
              <a:rPr lang="en-US" altLang="zh-TW" dirty="0" err="1"/>
              <a:t>thr</a:t>
            </a:r>
            <a:r>
              <a:rPr lang="en-US" altLang="zh-TW" dirty="0"/>
              <a:t> : </a:t>
            </a:r>
            <a:r>
              <a:rPr lang="zh-TW" altLang="en-US" dirty="0"/>
              <a:t>如果要一個</a:t>
            </a:r>
            <a:r>
              <a:rPr lang="en-US" altLang="zh-TW" dirty="0"/>
              <a:t>page</a:t>
            </a:r>
            <a:r>
              <a:rPr lang="zh-TW" altLang="en-US" dirty="0"/>
              <a:t>  剛好不在</a:t>
            </a:r>
            <a:r>
              <a:rPr lang="en-US" altLang="zh-TW" dirty="0"/>
              <a:t>frame </a:t>
            </a:r>
            <a:r>
              <a:rPr lang="zh-TW" altLang="en-US" dirty="0"/>
              <a:t>那就是</a:t>
            </a:r>
            <a:r>
              <a:rPr lang="en-US" altLang="zh-TW" dirty="0"/>
              <a:t>page fault </a:t>
            </a:r>
            <a:r>
              <a:rPr lang="zh-TW" altLang="en-US" dirty="0"/>
              <a:t> 就會引發</a:t>
            </a:r>
            <a:r>
              <a:rPr lang="en-US" altLang="zh-TW" dirty="0"/>
              <a:t>page </a:t>
            </a:r>
            <a:r>
              <a:rPr lang="en-US" altLang="zh-TW" dirty="0" err="1"/>
              <a:t>rplacment</a:t>
            </a:r>
            <a:r>
              <a:rPr lang="en-US" altLang="zh-TW" dirty="0"/>
              <a:t>  </a:t>
            </a:r>
            <a:r>
              <a:rPr lang="zh-TW" altLang="en-US" dirty="0"/>
              <a:t>下載進來   很花時間    如果情況一直發生  就叫</a:t>
            </a:r>
            <a:r>
              <a:rPr lang="en-US" altLang="zh-TW" dirty="0" err="1"/>
              <a:t>thr</a:t>
            </a:r>
            <a:r>
              <a:rPr lang="en-US" altLang="zh-TW" dirty="0"/>
              <a:t>    </a:t>
            </a:r>
            <a:r>
              <a:rPr lang="zh-TW" altLang="en-US" dirty="0"/>
              <a:t>也就是</a:t>
            </a:r>
            <a:r>
              <a:rPr lang="en-US" altLang="zh-TW" dirty="0"/>
              <a:t>CPU</a:t>
            </a:r>
            <a:r>
              <a:rPr lang="zh-TW" altLang="en-US" dirty="0"/>
              <a:t>花很多時間再處理</a:t>
            </a:r>
            <a:r>
              <a:rPr lang="en-US" altLang="zh-TW" dirty="0"/>
              <a:t>page </a:t>
            </a:r>
            <a:r>
              <a:rPr lang="en-US" altLang="zh-TW" dirty="0" err="1"/>
              <a:t>falut</a:t>
            </a:r>
            <a:r>
              <a:rPr lang="en-US" altLang="zh-TW" dirty="0"/>
              <a:t> IO </a:t>
            </a:r>
            <a:r>
              <a:rPr lang="zh-TW" altLang="en-US" dirty="0"/>
              <a:t>會介紹怎麼解      可以用</a:t>
            </a:r>
            <a:r>
              <a:rPr lang="en-US" altLang="zh-TW" dirty="0"/>
              <a:t>working set</a:t>
            </a:r>
            <a:r>
              <a:rPr lang="zh-TW" altLang="en-US" dirty="0"/>
              <a:t>解  </a:t>
            </a:r>
            <a:endParaRPr lang="en-US" altLang="zh-TW" dirty="0"/>
          </a:p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85EBC0-0D87-4F84-AA05-DCAD6EC7AFDD}" type="slidenum">
              <a:rPr lang="en-US" altLang="zh-TW" smtClean="0"/>
              <a:pPr/>
              <a:t>20</a:t>
            </a:fld>
            <a:endParaRPr lang="en-US" altLang="zh-TW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記憶體滿了 就要</a:t>
            </a:r>
            <a:r>
              <a:rPr lang="en-US" altLang="zh-TW" dirty="0"/>
              <a:t>replace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84508F-003D-4551-92CD-004B76A74A8B}" type="slidenum">
              <a:rPr lang="en-US" altLang="zh-TW" smtClean="0"/>
              <a:pPr/>
              <a:t>21</a:t>
            </a:fld>
            <a:endParaRPr lang="en-US" altLang="zh-TW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1 </a:t>
            </a:r>
            <a:r>
              <a:rPr lang="zh-TW" altLang="en-US" dirty="0"/>
              <a:t>給每個</a:t>
            </a:r>
            <a:r>
              <a:rPr lang="en-US" altLang="zh-TW" dirty="0"/>
              <a:t>proc</a:t>
            </a:r>
            <a:r>
              <a:rPr lang="zh-TW" altLang="en-US" dirty="0"/>
              <a:t>的</a:t>
            </a:r>
            <a:r>
              <a:rPr lang="en-US" altLang="zh-TW" dirty="0"/>
              <a:t>page</a:t>
            </a:r>
            <a:r>
              <a:rPr lang="zh-TW" altLang="en-US" dirty="0"/>
              <a:t>不要太多  才能達到更多</a:t>
            </a:r>
            <a:r>
              <a:rPr lang="en-US" altLang="zh-TW" dirty="0"/>
              <a:t>proc</a:t>
            </a:r>
            <a:r>
              <a:rPr lang="zh-TW" altLang="en-US" dirty="0"/>
              <a:t>共同使用</a:t>
            </a:r>
            <a:r>
              <a:rPr lang="en-US" altLang="zh-TW" dirty="0"/>
              <a:t>mem</a:t>
            </a:r>
            <a:r>
              <a:rPr lang="zh-TW" altLang="en-US" dirty="0"/>
              <a:t>         </a:t>
            </a:r>
            <a:r>
              <a:rPr lang="en-US" altLang="zh-TW" dirty="0"/>
              <a:t>page fault service routine:    </a:t>
            </a:r>
            <a:r>
              <a:rPr lang="zh-TW" altLang="en-US" dirty="0"/>
              <a:t>產生</a:t>
            </a:r>
            <a:r>
              <a:rPr lang="en-US" altLang="zh-TW" dirty="0"/>
              <a:t>page fault</a:t>
            </a:r>
            <a:r>
              <a:rPr lang="zh-TW" altLang="en-US" dirty="0"/>
              <a:t>時  </a:t>
            </a:r>
            <a:r>
              <a:rPr lang="en-US" altLang="zh-TW" dirty="0"/>
              <a:t>trap</a:t>
            </a:r>
            <a:r>
              <a:rPr lang="zh-TW" altLang="en-US" dirty="0"/>
              <a:t> </a:t>
            </a:r>
            <a:r>
              <a:rPr lang="en-US" altLang="zh-TW" dirty="0"/>
              <a:t>OS</a:t>
            </a:r>
            <a:r>
              <a:rPr lang="zh-TW" altLang="en-US" dirty="0"/>
              <a:t>   </a:t>
            </a:r>
            <a:r>
              <a:rPr lang="en-US" altLang="zh-TW" dirty="0"/>
              <a:t>OS</a:t>
            </a:r>
            <a:r>
              <a:rPr lang="zh-TW" altLang="en-US" dirty="0"/>
              <a:t>會找到</a:t>
            </a:r>
            <a:r>
              <a:rPr lang="en-US" altLang="zh-TW" dirty="0"/>
              <a:t>page</a:t>
            </a:r>
            <a:r>
              <a:rPr lang="zh-TW" altLang="en-US" dirty="0"/>
              <a:t>在硬碟的哪個地方    然後搬到主記憶體  然後做</a:t>
            </a:r>
            <a:r>
              <a:rPr lang="en-US" altLang="zh-TW" dirty="0"/>
              <a:t>replacement  </a:t>
            </a:r>
            <a:r>
              <a:rPr lang="zh-TW" altLang="en-US" dirty="0"/>
              <a:t>找最近很少用到的   </a:t>
            </a:r>
            <a:r>
              <a:rPr lang="en-US" altLang="zh-TW" dirty="0"/>
              <a:t>or</a:t>
            </a:r>
            <a:r>
              <a:rPr lang="zh-TW" altLang="en-US" dirty="0"/>
              <a:t> 未來不會用到的  </a:t>
            </a:r>
            <a:r>
              <a:rPr lang="en-US" altLang="zh-TW" dirty="0"/>
              <a:t>page </a:t>
            </a:r>
            <a:r>
              <a:rPr lang="zh-TW" altLang="en-US" dirty="0"/>
              <a:t>把它</a:t>
            </a:r>
            <a:r>
              <a:rPr lang="en-US" altLang="zh-TW" dirty="0"/>
              <a:t>replace</a:t>
            </a:r>
            <a:r>
              <a:rPr lang="zh-TW" altLang="en-US" dirty="0"/>
              <a:t>掉     就可以避免</a:t>
            </a:r>
            <a:r>
              <a:rPr lang="en-US" altLang="zh-TW" dirty="0"/>
              <a:t>page</a:t>
            </a:r>
            <a:r>
              <a:rPr lang="zh-TW" altLang="en-US" dirty="0"/>
              <a:t>大量增加分配       第二點是有被修改的</a:t>
            </a:r>
            <a:r>
              <a:rPr lang="en-US" altLang="zh-TW" dirty="0"/>
              <a:t>mem</a:t>
            </a:r>
            <a:r>
              <a:rPr lang="zh-TW" altLang="en-US" dirty="0"/>
              <a:t>才</a:t>
            </a:r>
            <a:r>
              <a:rPr lang="en-US" altLang="zh-TW" dirty="0"/>
              <a:t>dirty bit &gt;</a:t>
            </a:r>
            <a:r>
              <a:rPr lang="zh-TW" altLang="en-US" dirty="0"/>
              <a:t> </a:t>
            </a:r>
            <a:r>
              <a:rPr lang="en-US" altLang="zh-TW" dirty="0"/>
              <a:t>mem(swap out)</a:t>
            </a:r>
            <a:r>
              <a:rPr lang="zh-TW" altLang="en-US" dirty="0"/>
              <a:t>回寫</a:t>
            </a:r>
            <a:r>
              <a:rPr lang="en-US" altLang="zh-TW" dirty="0"/>
              <a:t>disk    </a:t>
            </a:r>
            <a:r>
              <a:rPr lang="zh-TW" altLang="en-US" dirty="0"/>
              <a:t>    </a:t>
            </a:r>
            <a:endParaRPr lang="en-US" altLang="zh-TW" dirty="0"/>
          </a:p>
          <a:p>
            <a:r>
              <a:rPr lang="zh-TW" altLang="en-US" dirty="0"/>
              <a:t>如果資料從</a:t>
            </a:r>
            <a:r>
              <a:rPr lang="en-US" altLang="zh-TW" dirty="0"/>
              <a:t>disk</a:t>
            </a:r>
            <a:r>
              <a:rPr lang="zh-TW" altLang="en-US" dirty="0"/>
              <a:t>搬到</a:t>
            </a:r>
            <a:r>
              <a:rPr lang="en-US" altLang="zh-TW" dirty="0"/>
              <a:t>mem</a:t>
            </a:r>
            <a:r>
              <a:rPr lang="zh-TW" altLang="en-US" dirty="0"/>
              <a:t>  沒被修改當然不用回寫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A63A42-A0CD-4044-83C1-15A2CE87017B}" type="slidenum">
              <a:rPr lang="en-US" altLang="zh-TW" smtClean="0"/>
              <a:pPr/>
              <a:t>22</a:t>
            </a:fld>
            <a:endParaRPr lang="en-US" altLang="zh-TW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左邊有兩個</a:t>
            </a:r>
            <a:r>
              <a:rPr lang="en-US" altLang="zh-TW" dirty="0"/>
              <a:t>proc</a:t>
            </a:r>
            <a:r>
              <a:rPr lang="zh-TW" altLang="en-US" dirty="0"/>
              <a:t> 各有</a:t>
            </a:r>
            <a:r>
              <a:rPr lang="en-US" altLang="zh-TW" dirty="0"/>
              <a:t>4 page  </a:t>
            </a:r>
            <a:r>
              <a:rPr lang="zh-TW" altLang="en-US" dirty="0"/>
              <a:t>但只有三個放在</a:t>
            </a:r>
            <a:r>
              <a:rPr lang="en-US" altLang="zh-TW" dirty="0"/>
              <a:t>mem  M</a:t>
            </a:r>
            <a:r>
              <a:rPr lang="zh-TW" altLang="en-US" dirty="0"/>
              <a:t>還沒放   此時</a:t>
            </a:r>
            <a:r>
              <a:rPr lang="en-US" altLang="zh-TW" dirty="0"/>
              <a:t>PC</a:t>
            </a:r>
            <a:r>
              <a:rPr lang="zh-TW" altLang="en-US" dirty="0"/>
              <a:t>正要</a:t>
            </a:r>
            <a:r>
              <a:rPr lang="en-US" altLang="zh-TW" dirty="0"/>
              <a:t>load M  </a:t>
            </a:r>
            <a:r>
              <a:rPr lang="en-US" altLang="zh-TW" dirty="0" err="1"/>
              <a:t>M</a:t>
            </a:r>
            <a:r>
              <a:rPr lang="zh-TW" altLang="en-US" dirty="0"/>
              <a:t>假設是一個值要放到</a:t>
            </a:r>
            <a:r>
              <a:rPr lang="en-US" altLang="zh-TW" dirty="0"/>
              <a:t>mem   </a:t>
            </a:r>
            <a:r>
              <a:rPr lang="zh-TW" altLang="en-US" dirty="0"/>
              <a:t>結果發現</a:t>
            </a:r>
            <a:r>
              <a:rPr lang="en-US" altLang="zh-TW" dirty="0"/>
              <a:t>mem</a:t>
            </a:r>
            <a:r>
              <a:rPr lang="zh-TW" altLang="en-US" dirty="0"/>
              <a:t>已經滿了     就要</a:t>
            </a:r>
            <a:r>
              <a:rPr lang="en-US" altLang="zh-TW" dirty="0"/>
              <a:t>replace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E541B2-36E1-4856-9C21-79947F9F77FC}" type="slidenum">
              <a:rPr lang="en-US" altLang="zh-TW" smtClean="0"/>
              <a:pPr/>
              <a:t>23</a:t>
            </a:fld>
            <a:endParaRPr lang="en-US" altLang="zh-TW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4BD576-B34F-46A9-A93A-4D49CA441CCF}" type="slidenum">
              <a:rPr lang="en-US" altLang="zh-TW" smtClean="0"/>
              <a:pPr/>
              <a:t>24</a:t>
            </a:fld>
            <a:endParaRPr lang="en-US" altLang="zh-TW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步驟 </a:t>
            </a:r>
            <a:r>
              <a:rPr lang="en-US" altLang="zh-TW" dirty="0"/>
              <a:t>1 2 3 4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A63A42-A0CD-4044-83C1-15A2CE87017B}" type="slidenum">
              <a:rPr lang="en-US" altLang="zh-TW" smtClean="0"/>
              <a:pPr/>
              <a:t>25</a:t>
            </a:fld>
            <a:endParaRPr lang="en-US" altLang="zh-TW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9-6 end  </a:t>
            </a:r>
            <a:r>
              <a:rPr lang="zh-TW" altLang="en-US" dirty="0"/>
              <a:t>假設 </a:t>
            </a:r>
            <a:r>
              <a:rPr lang="en-US" altLang="zh-TW" dirty="0"/>
              <a:t>H</a:t>
            </a:r>
            <a:r>
              <a:rPr lang="zh-TW" altLang="en-US" dirty="0"/>
              <a:t>搬出 </a:t>
            </a:r>
            <a:r>
              <a:rPr lang="en-US" altLang="zh-TW" dirty="0"/>
              <a:t>M</a:t>
            </a:r>
            <a:r>
              <a:rPr lang="zh-TW" altLang="en-US" dirty="0"/>
              <a:t>搬進</a:t>
            </a:r>
            <a:r>
              <a:rPr lang="en-US" altLang="zh-TW" dirty="0"/>
              <a:t>	   H</a:t>
            </a:r>
            <a:r>
              <a:rPr lang="zh-TW" altLang="en-US" dirty="0"/>
              <a:t>原本放在位置</a:t>
            </a:r>
            <a:r>
              <a:rPr lang="en-US" altLang="zh-TW" dirty="0"/>
              <a:t>3  H</a:t>
            </a:r>
            <a:r>
              <a:rPr lang="zh-TW" altLang="en-US" dirty="0"/>
              <a:t>出 更新</a:t>
            </a:r>
            <a:r>
              <a:rPr lang="en-US" altLang="zh-TW" dirty="0"/>
              <a:t>page </a:t>
            </a:r>
            <a:r>
              <a:rPr lang="en-US" altLang="zh-TW" dirty="0" err="1"/>
              <a:t>tbl</a:t>
            </a:r>
            <a:r>
              <a:rPr lang="en-US" altLang="zh-TW" dirty="0"/>
              <a:t> </a:t>
            </a:r>
            <a:r>
              <a:rPr lang="zh-TW" altLang="en-US" dirty="0"/>
              <a:t>把</a:t>
            </a:r>
            <a:r>
              <a:rPr lang="en-US" altLang="zh-TW" dirty="0"/>
              <a:t>3</a:t>
            </a:r>
            <a:r>
              <a:rPr lang="zh-TW" altLang="en-US" dirty="0"/>
              <a:t>改成 </a:t>
            </a:r>
            <a:r>
              <a:rPr lang="en-US" altLang="zh-TW" dirty="0" err="1"/>
              <a:t>i</a:t>
            </a:r>
            <a:r>
              <a:rPr lang="en-US" altLang="zh-TW" dirty="0"/>
              <a:t>  </a:t>
            </a:r>
            <a:r>
              <a:rPr lang="zh-TW" altLang="en-US" dirty="0"/>
              <a:t>Ｍ搬進 </a:t>
            </a:r>
            <a:r>
              <a:rPr lang="en-US" altLang="zh-TW" dirty="0"/>
              <a:t>3</a:t>
            </a:r>
            <a:r>
              <a:rPr lang="zh-TW" altLang="en-US" dirty="0"/>
              <a:t> 改成 </a:t>
            </a:r>
            <a:r>
              <a:rPr lang="en-US" altLang="zh-TW" dirty="0"/>
              <a:t>v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73BE25-FD51-48EE-A13E-739C813F28C1}" type="slidenum">
              <a:rPr lang="en-US" altLang="zh-TW" smtClean="0"/>
              <a:pPr/>
              <a:t>26</a:t>
            </a:fld>
            <a:endParaRPr lang="en-US" altLang="zh-TW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9-7 start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3E00A3-02A6-4AE2-B512-525ED83769F5}" type="slidenum">
              <a:rPr lang="en-US" altLang="zh-TW" smtClean="0"/>
              <a:pPr/>
              <a:t>27</a:t>
            </a:fld>
            <a:endParaRPr lang="en-US" altLang="zh-TW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  一個</a:t>
            </a:r>
            <a:r>
              <a:rPr lang="en-US" altLang="zh-TW" dirty="0"/>
              <a:t>proc </a:t>
            </a:r>
            <a:r>
              <a:rPr lang="zh-TW" altLang="en-US" dirty="0"/>
              <a:t>給越多個</a:t>
            </a:r>
            <a:r>
              <a:rPr lang="en-US" altLang="zh-TW" dirty="0"/>
              <a:t>frame   page fault</a:t>
            </a:r>
            <a:r>
              <a:rPr lang="zh-TW" altLang="en-US" dirty="0"/>
              <a:t>就越低   因為能放的</a:t>
            </a:r>
            <a:r>
              <a:rPr lang="en-US" altLang="zh-TW" dirty="0"/>
              <a:t>page</a:t>
            </a:r>
            <a:r>
              <a:rPr lang="zh-TW" altLang="en-US" dirty="0"/>
              <a:t>越多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71A3FF-FFC2-4667-8874-6D56F9F1F589}" type="slidenum">
              <a:rPr lang="en-US" altLang="zh-TW" smtClean="0"/>
              <a:pPr/>
              <a:t>28</a:t>
            </a:fld>
            <a:endParaRPr lang="en-US" altLang="zh-TW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1 2 3</a:t>
            </a:r>
            <a:r>
              <a:rPr lang="zh-TW" altLang="en-US" dirty="0"/>
              <a:t> 先</a:t>
            </a:r>
            <a:r>
              <a:rPr lang="en-US" altLang="zh-TW" dirty="0"/>
              <a:t>fault  4</a:t>
            </a:r>
            <a:r>
              <a:rPr lang="zh-TW" altLang="en-US" dirty="0"/>
              <a:t>進來 </a:t>
            </a:r>
            <a:r>
              <a:rPr lang="en-US" altLang="zh-TW" dirty="0"/>
              <a:t>FIFO 1</a:t>
            </a:r>
            <a:r>
              <a:rPr lang="zh-TW" altLang="en-US" dirty="0"/>
              <a:t>出去</a:t>
            </a:r>
            <a:r>
              <a:rPr lang="en-US" altLang="zh-TW" dirty="0"/>
              <a:t> &gt;</a:t>
            </a:r>
            <a:r>
              <a:rPr lang="zh-TW" altLang="en-US" dirty="0"/>
              <a:t> </a:t>
            </a:r>
            <a:r>
              <a:rPr lang="en-US" altLang="zh-TW" dirty="0"/>
              <a:t>4f </a:t>
            </a:r>
            <a:r>
              <a:rPr lang="zh-TW" altLang="en-US" dirty="0"/>
              <a:t>  </a:t>
            </a:r>
            <a:r>
              <a:rPr lang="en-US" altLang="zh-TW" dirty="0"/>
              <a:t>2out1f  3out 2f  4out5f  1ok 2ok   3f 4f 5ok     </a:t>
            </a:r>
            <a:r>
              <a:rPr lang="zh-TW" altLang="en-US" dirty="0"/>
              <a:t>但是 </a:t>
            </a:r>
            <a:r>
              <a:rPr lang="en-US" altLang="zh-TW" dirty="0"/>
              <a:t>4 frame</a:t>
            </a:r>
            <a:r>
              <a:rPr lang="zh-TW" altLang="en-US" dirty="0"/>
              <a:t>反而</a:t>
            </a:r>
            <a:r>
              <a:rPr lang="en-US" altLang="zh-TW" dirty="0"/>
              <a:t>10 f    </a:t>
            </a:r>
            <a:r>
              <a:rPr lang="zh-TW" altLang="en-US" dirty="0"/>
              <a:t>這是針對</a:t>
            </a:r>
            <a:r>
              <a:rPr lang="en-US" altLang="zh-TW" dirty="0"/>
              <a:t>FIFO</a:t>
            </a:r>
            <a:r>
              <a:rPr lang="zh-TW" altLang="en-US" dirty="0"/>
              <a:t> 會有這種現象 給越多  </a:t>
            </a:r>
            <a:r>
              <a:rPr lang="en-US" altLang="zh-TW" dirty="0"/>
              <a:t>fault</a:t>
            </a:r>
            <a:r>
              <a:rPr lang="zh-TW" altLang="en-US" dirty="0"/>
              <a:t>越多</a:t>
            </a:r>
            <a:r>
              <a:rPr lang="en-US" altLang="zh-TW" dirty="0"/>
              <a:t> </a:t>
            </a:r>
          </a:p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00F113-5D20-47CA-A7BE-70FBFBCD07F1}" type="slidenum">
              <a:rPr lang="en-US" altLang="zh-TW" smtClean="0"/>
              <a:pPr/>
              <a:t>29</a:t>
            </a:fld>
            <a:endParaRPr lang="en-US" altLang="zh-TW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藍色調代表發生 </a:t>
            </a:r>
            <a:r>
              <a:rPr lang="en-US" altLang="zh-TW" dirty="0"/>
              <a:t>page</a:t>
            </a:r>
            <a:r>
              <a:rPr lang="zh-TW" altLang="en-US" dirty="0"/>
              <a:t> </a:t>
            </a:r>
            <a:r>
              <a:rPr lang="en-US" altLang="zh-TW" dirty="0"/>
              <a:t>f    </a:t>
            </a:r>
            <a:r>
              <a:rPr lang="zh-TW" altLang="en-US" dirty="0"/>
              <a:t>紅框可以看出取代 不是像一個</a:t>
            </a:r>
            <a:r>
              <a:rPr lang="en-US" altLang="zh-TW" dirty="0"/>
              <a:t>queue</a:t>
            </a:r>
            <a:r>
              <a:rPr lang="zh-TW" altLang="en-US" dirty="0"/>
              <a:t>裡面的元素看起來會移動  最先的往前消失  後面多新增一個  而是在各自己的位置上面被取代  是靜態取代  不是像人潮排隊有往前位移   </a:t>
            </a:r>
            <a:r>
              <a:rPr lang="en-US" altLang="zh-TW" dirty="0"/>
              <a:t>023</a:t>
            </a:r>
            <a:r>
              <a:rPr lang="zh-TW" altLang="en-US" dirty="0"/>
              <a:t>是</a:t>
            </a:r>
            <a:r>
              <a:rPr lang="en-US" altLang="zh-TW" dirty="0"/>
              <a:t>2</a:t>
            </a:r>
            <a:r>
              <a:rPr lang="zh-TW" altLang="en-US" dirty="0"/>
              <a:t>最早進來  所以</a:t>
            </a:r>
            <a:r>
              <a:rPr lang="en-US" altLang="zh-TW" dirty="0"/>
              <a:t>2</a:t>
            </a:r>
            <a:r>
              <a:rPr lang="zh-TW" altLang="en-US" dirty="0"/>
              <a:t>被取代成</a:t>
            </a:r>
            <a:r>
              <a:rPr lang="en-US" altLang="zh-TW" dirty="0"/>
              <a:t>1      </a:t>
            </a:r>
            <a:r>
              <a:rPr lang="zh-TW" altLang="en-US" dirty="0"/>
              <a:t>這邊</a:t>
            </a:r>
            <a:r>
              <a:rPr lang="en-US" altLang="zh-TW" dirty="0"/>
              <a:t>FIFO</a:t>
            </a:r>
            <a:r>
              <a:rPr lang="zh-TW" altLang="en-US" dirty="0"/>
              <a:t>共有</a:t>
            </a:r>
            <a:r>
              <a:rPr lang="en-US" altLang="zh-TW" dirty="0"/>
              <a:t>15</a:t>
            </a:r>
            <a:r>
              <a:rPr lang="zh-TW" altLang="en-US" dirty="0"/>
              <a:t>個   可以跟後面作比較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BE7E01-9EAF-44FB-BCA6-6A9D14015908}" type="slidenum">
              <a:rPr lang="en-US" altLang="zh-TW" smtClean="0"/>
              <a:pPr/>
              <a:t>3</a:t>
            </a:fld>
            <a:endParaRPr lang="en-US" altLang="zh-TW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9-1 end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8C57A3-2A73-427C-B64A-48CE2BD1426C}" type="slidenum">
              <a:rPr lang="en-US" altLang="zh-TW" smtClean="0"/>
              <a:pPr/>
              <a:t>30</a:t>
            </a:fld>
            <a:endParaRPr lang="en-US" altLang="zh-TW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e.g.   p28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40597A-88A4-4BD4-B911-9E727FD12893}" type="slidenum">
              <a:rPr lang="en-US" altLang="zh-TW" smtClean="0"/>
              <a:pPr/>
              <a:t>31</a:t>
            </a:fld>
            <a:endParaRPr lang="en-US" altLang="zh-TW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optimal  </a:t>
            </a:r>
            <a:r>
              <a:rPr lang="zh-TW" altLang="en-US" dirty="0"/>
              <a:t>最佳演算法  所有演算法中次數最少    換掉  最久之後才用到的</a:t>
            </a:r>
            <a:r>
              <a:rPr lang="en-US" altLang="zh-TW" dirty="0"/>
              <a:t>frame</a:t>
            </a:r>
            <a:r>
              <a:rPr lang="zh-TW" altLang="en-US" dirty="0"/>
              <a:t>    紅色的是</a:t>
            </a:r>
            <a:r>
              <a:rPr lang="en-US" altLang="zh-TW" dirty="0"/>
              <a:t>page fault </a:t>
            </a:r>
            <a:r>
              <a:rPr lang="zh-TW" altLang="en-US" dirty="0"/>
              <a:t> 取代的是黃色垂直右邊 先</a:t>
            </a:r>
            <a:r>
              <a:rPr lang="en-US" altLang="zh-TW" dirty="0"/>
              <a:t>4&gt;5 </a:t>
            </a:r>
            <a:r>
              <a:rPr lang="zh-TW" altLang="en-US" dirty="0"/>
              <a:t>後</a:t>
            </a:r>
            <a:r>
              <a:rPr lang="en-US" altLang="zh-TW" dirty="0"/>
              <a:t>1&gt;4(4</a:t>
            </a:r>
            <a:r>
              <a:rPr lang="zh-TW" altLang="en-US" dirty="0"/>
              <a:t>的時候</a:t>
            </a:r>
            <a:r>
              <a:rPr lang="en-US" altLang="zh-TW" dirty="0"/>
              <a:t>123</a:t>
            </a:r>
            <a:r>
              <a:rPr lang="zh-TW" altLang="en-US" dirty="0"/>
              <a:t>後面都沒了  隨便挑一個取代</a:t>
            </a:r>
            <a:r>
              <a:rPr lang="en-US" altLang="zh-TW" dirty="0"/>
              <a:t>) </a:t>
            </a:r>
            <a:r>
              <a:rPr lang="zh-TW" altLang="en-US" dirty="0"/>
              <a:t>  簡單易懂       這個演算法對於  未來的字已知有用   但實際生活無法預知未來   但可以做為</a:t>
            </a:r>
            <a:r>
              <a:rPr lang="en-US" altLang="zh-TW" dirty="0" err="1"/>
              <a:t>lb</a:t>
            </a:r>
            <a:r>
              <a:rPr lang="en-US" altLang="zh-TW" dirty="0"/>
              <a:t> </a:t>
            </a:r>
            <a:r>
              <a:rPr lang="zh-TW" altLang="en-US" dirty="0"/>
              <a:t>可以當最佳標準去比較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EB9A20-EA31-4615-A5D6-F6CA97FF7C9E}" type="slidenum">
              <a:rPr lang="en-US" altLang="zh-TW" smtClean="0"/>
              <a:pPr/>
              <a:t>32</a:t>
            </a:fld>
            <a:endParaRPr lang="en-US" altLang="zh-TW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FIFO 15    </a:t>
            </a:r>
            <a:r>
              <a:rPr lang="zh-TW" altLang="en-US" dirty="0"/>
              <a:t>藍色就是發生</a:t>
            </a:r>
            <a:r>
              <a:rPr lang="en-US" altLang="zh-TW" dirty="0"/>
              <a:t>page fault</a:t>
            </a:r>
            <a:r>
              <a:rPr lang="zh-TW" altLang="en-US" dirty="0"/>
              <a:t>進行取代的點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908FF1-1706-4776-BD3F-D68DA54059C9}" type="slidenum">
              <a:rPr lang="en-US" altLang="zh-TW" smtClean="0"/>
              <a:pPr/>
              <a:t>33</a:t>
            </a:fld>
            <a:endParaRPr lang="en-US" altLang="zh-TW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最近最少用的    也就是最早之前用過的   這個想法是覺得最早之前被用過的 因為被用過了  最近可能不會用      </a:t>
            </a:r>
            <a:r>
              <a:rPr lang="en-US" altLang="zh-TW" dirty="0"/>
              <a:t>clock</a:t>
            </a:r>
            <a:r>
              <a:rPr lang="zh-TW" altLang="en-US" dirty="0"/>
              <a:t>是可以拿系統時間最小的來取代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04F72B-4EF3-41E0-8A2D-C5DFE9A5D53B}" type="slidenum">
              <a:rPr lang="en-US" altLang="zh-TW" smtClean="0"/>
              <a:pPr/>
              <a:t>34</a:t>
            </a:fld>
            <a:endParaRPr lang="en-US" altLang="zh-TW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FIFO 15 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7E2526-35C4-49E0-8CA2-9F309E522D10}" type="slidenum">
              <a:rPr lang="en-US" altLang="zh-TW" smtClean="0"/>
              <a:pPr/>
              <a:t>35</a:t>
            </a:fld>
            <a:endParaRPr lang="en-US" altLang="zh-TW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也可以用</a:t>
            </a:r>
            <a:r>
              <a:rPr lang="en-US" altLang="zh-TW" dirty="0"/>
              <a:t>stack</a:t>
            </a:r>
            <a:r>
              <a:rPr lang="zh-TW" altLang="en-US" dirty="0"/>
              <a:t>來做   最新用過的搬到最上面  </a:t>
            </a:r>
            <a:r>
              <a:rPr lang="en-US" altLang="zh-TW" dirty="0"/>
              <a:t>so</a:t>
            </a:r>
            <a:r>
              <a:rPr lang="zh-TW" altLang="en-US" dirty="0"/>
              <a:t>最底下最</a:t>
            </a:r>
            <a:r>
              <a:rPr lang="en-US" altLang="zh-TW" dirty="0"/>
              <a:t>LRU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A6A1A8-B1F2-4062-9017-8D06EA37BC6F}" type="slidenum">
              <a:rPr lang="en-US" altLang="zh-TW" smtClean="0"/>
              <a:pPr/>
              <a:t>36</a:t>
            </a:fld>
            <a:endParaRPr lang="en-US" altLang="zh-TW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98B36D-94CA-4A62-AB38-DD3592F7992C}" type="slidenum">
              <a:rPr lang="en-US" altLang="zh-TW" smtClean="0"/>
              <a:pPr/>
              <a:t>37</a:t>
            </a:fld>
            <a:endParaRPr lang="en-US" altLang="zh-TW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9-9 start</a:t>
            </a:r>
            <a:r>
              <a:rPr lang="zh-TW" altLang="en-US" dirty="0"/>
              <a:t>近似的效果   類似的作法   第一點只講這樣 我不確定會不會一下子就全部變</a:t>
            </a:r>
            <a:r>
              <a:rPr lang="en-US" altLang="zh-TW" dirty="0"/>
              <a:t>1   </a:t>
            </a:r>
            <a:r>
              <a:rPr lang="zh-TW" altLang="en-US" dirty="0"/>
              <a:t>就是最新用到的設為</a:t>
            </a:r>
            <a:r>
              <a:rPr lang="en-US" altLang="zh-TW" dirty="0"/>
              <a:t>1  </a:t>
            </a:r>
            <a:r>
              <a:rPr lang="zh-TW" altLang="en-US" dirty="0"/>
              <a:t>取代掉目前為</a:t>
            </a:r>
            <a:r>
              <a:rPr lang="en-US" altLang="zh-TW" dirty="0"/>
              <a:t>0</a:t>
            </a:r>
            <a:r>
              <a:rPr lang="zh-TW" altLang="en-US" dirty="0"/>
              <a:t>的     第二點就是第一點的實作   被用到的話會設成</a:t>
            </a:r>
            <a:r>
              <a:rPr lang="en-US" altLang="zh-TW" dirty="0"/>
              <a:t>1</a:t>
            </a:r>
            <a:r>
              <a:rPr lang="zh-TW" altLang="en-US" dirty="0"/>
              <a:t>   下次遇到會設成</a:t>
            </a:r>
            <a:r>
              <a:rPr lang="en-US" altLang="zh-TW" dirty="0"/>
              <a:t>0</a:t>
            </a:r>
            <a:r>
              <a:rPr lang="zh-TW" altLang="en-US" dirty="0"/>
              <a:t>留著</a:t>
            </a:r>
            <a:r>
              <a:rPr lang="en-US" altLang="zh-TW" dirty="0"/>
              <a:t>(</a:t>
            </a:r>
            <a:r>
              <a:rPr lang="zh-TW" altLang="en-US" dirty="0"/>
              <a:t>也就是第二次機會</a:t>
            </a:r>
            <a:r>
              <a:rPr lang="en-US" altLang="zh-TW" dirty="0"/>
              <a:t>)</a:t>
            </a:r>
            <a:r>
              <a:rPr lang="zh-TW" altLang="en-US" dirty="0"/>
              <a:t> 下次再檢查是</a:t>
            </a:r>
            <a:r>
              <a:rPr lang="en-US" altLang="zh-TW" dirty="0"/>
              <a:t>0</a:t>
            </a:r>
            <a:r>
              <a:rPr lang="zh-TW" altLang="en-US" dirty="0"/>
              <a:t>就取代掉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689C4E-1BEC-4BBD-AF4F-801B029121DB}" type="slidenum">
              <a:rPr lang="en-US" altLang="zh-TW" smtClean="0"/>
              <a:pPr/>
              <a:t>38</a:t>
            </a:fld>
            <a:endParaRPr lang="en-US" altLang="zh-TW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AD186A-DCD2-439D-8FCB-6D03E1AADE9C}" type="slidenum">
              <a:rPr lang="en-US" altLang="zh-TW" smtClean="0"/>
              <a:pPr/>
              <a:t>39</a:t>
            </a:fld>
            <a:endParaRPr lang="en-US" altLang="zh-TW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前面算時間最早  這邊算次數 最小</a:t>
            </a:r>
            <a:r>
              <a:rPr lang="en-US" altLang="zh-TW" dirty="0"/>
              <a:t>/</a:t>
            </a:r>
            <a:r>
              <a:rPr lang="zh-TW" altLang="en-US" dirty="0"/>
              <a:t>最大       </a:t>
            </a:r>
            <a:r>
              <a:rPr lang="en-US" altLang="zh-TW" dirty="0"/>
              <a:t>LMU</a:t>
            </a:r>
            <a:r>
              <a:rPr lang="zh-TW" altLang="en-US" dirty="0"/>
              <a:t>是換掉最大的  但是為什麼用最頻繁的要換掉  因為</a:t>
            </a:r>
            <a:r>
              <a:rPr lang="en-US" altLang="zh-TW" dirty="0"/>
              <a:t>count</a:t>
            </a:r>
            <a:r>
              <a:rPr lang="zh-TW" altLang="en-US" dirty="0"/>
              <a:t>小的是最新搬進來的  代表可能會用到的  要給他們機會 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9FEC42-7742-4B77-9110-0662BEEE1180}" type="slidenum">
              <a:rPr lang="en-US" altLang="zh-TW" smtClean="0"/>
              <a:pPr/>
              <a:t>4</a:t>
            </a:fld>
            <a:endParaRPr lang="en-US" altLang="zh-TW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demand XX :  </a:t>
            </a:r>
            <a:r>
              <a:rPr lang="zh-TW" altLang="en-US" dirty="0"/>
              <a:t>真正要用到時才下載       把</a:t>
            </a:r>
            <a:r>
              <a:rPr lang="en-US" altLang="zh-TW" dirty="0"/>
              <a:t>logical mem </a:t>
            </a:r>
            <a:r>
              <a:rPr lang="zh-TW" altLang="en-US" dirty="0"/>
              <a:t>跟 </a:t>
            </a:r>
            <a:r>
              <a:rPr lang="en-US" altLang="zh-TW" dirty="0"/>
              <a:t>physical mem</a:t>
            </a:r>
            <a:r>
              <a:rPr lang="zh-TW" altLang="en-US" dirty="0"/>
              <a:t>  分開發展使用   靠</a:t>
            </a:r>
            <a:r>
              <a:rPr lang="en-US" altLang="zh-TW" dirty="0"/>
              <a:t>virtual mem</a:t>
            </a:r>
            <a:r>
              <a:rPr lang="zh-TW" altLang="en-US" dirty="0"/>
              <a:t>串起來  就能做到只需部分</a:t>
            </a:r>
            <a:r>
              <a:rPr lang="en-US" altLang="zh-TW" dirty="0"/>
              <a:t>logic</a:t>
            </a:r>
            <a:r>
              <a:rPr lang="zh-TW" altLang="en-US" dirty="0"/>
              <a:t>放到 </a:t>
            </a:r>
            <a:r>
              <a:rPr lang="en-US" altLang="zh-TW" dirty="0" err="1"/>
              <a:t>phy</a:t>
            </a:r>
            <a:r>
              <a:rPr lang="zh-TW" altLang="en-US" dirty="0"/>
              <a:t>就能跑   </a:t>
            </a:r>
            <a:r>
              <a:rPr lang="en-US" altLang="zh-TW" dirty="0"/>
              <a:t>logic </a:t>
            </a:r>
            <a:r>
              <a:rPr lang="en-US" altLang="zh-TW" dirty="0" err="1"/>
              <a:t>addr</a:t>
            </a:r>
            <a:r>
              <a:rPr lang="en-US" altLang="zh-TW" dirty="0"/>
              <a:t> mem </a:t>
            </a:r>
            <a:r>
              <a:rPr lang="zh-TW" altLang="en-US" dirty="0"/>
              <a:t>是</a:t>
            </a:r>
            <a:r>
              <a:rPr lang="en-US" altLang="zh-TW" dirty="0"/>
              <a:t>CPU</a:t>
            </a:r>
            <a:r>
              <a:rPr lang="zh-TW" altLang="en-US" dirty="0"/>
              <a:t>針對某個</a:t>
            </a:r>
            <a:r>
              <a:rPr lang="en-US" altLang="zh-TW" dirty="0"/>
              <a:t>proc</a:t>
            </a:r>
            <a:r>
              <a:rPr lang="zh-TW" altLang="en-US" dirty="0"/>
              <a:t>產生的一大串位址       部分載入的進化是  原本程式大小 </a:t>
            </a:r>
            <a:r>
              <a:rPr lang="en-US" altLang="zh-TW" dirty="0"/>
              <a:t>&gt; mem</a:t>
            </a:r>
            <a:r>
              <a:rPr lang="zh-TW" altLang="en-US" dirty="0"/>
              <a:t>  就不能跑   部分載入就是  程式大小 </a:t>
            </a:r>
            <a:r>
              <a:rPr lang="en-US" altLang="zh-TW" dirty="0"/>
              <a:t>&gt; mem</a:t>
            </a:r>
            <a:r>
              <a:rPr lang="zh-TW" altLang="en-US" dirty="0"/>
              <a:t>  還是能跑</a:t>
            </a:r>
            <a:r>
              <a:rPr lang="en-US" altLang="zh-TW" dirty="0"/>
              <a:t>   </a:t>
            </a:r>
            <a:r>
              <a:rPr lang="zh-TW" altLang="en-US" dirty="0"/>
              <a:t>記憶體可更有效管理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3C6E0B-CF08-4456-8809-68174C8D2AC9}" type="slidenum">
              <a:rPr lang="en-US" altLang="zh-TW" smtClean="0"/>
              <a:pPr/>
              <a:t>40</a:t>
            </a:fld>
            <a:endParaRPr lang="en-US" altLang="zh-TW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3EAE0-DE4E-4ABB-B663-175F273C6E18}" type="slidenum">
              <a:rPr lang="en-US" altLang="zh-TW" smtClean="0"/>
              <a:pPr/>
              <a:t>41</a:t>
            </a:fld>
            <a:endParaRPr lang="en-US" altLang="zh-TW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固定很簡單  但就不聰明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6382D7-E866-4B64-AFB0-17640409A210}" type="slidenum">
              <a:rPr lang="en-US" altLang="zh-TW" smtClean="0"/>
              <a:pPr/>
              <a:t>42</a:t>
            </a:fld>
            <a:endParaRPr lang="en-US" altLang="zh-TW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從自己的</a:t>
            </a:r>
            <a:r>
              <a:rPr lang="en-US" altLang="zh-TW" dirty="0"/>
              <a:t>frame</a:t>
            </a:r>
            <a:r>
              <a:rPr lang="zh-TW" altLang="en-US" dirty="0"/>
              <a:t>挑一個  或從其他</a:t>
            </a:r>
            <a:r>
              <a:rPr lang="en-US" altLang="zh-TW" dirty="0" err="1"/>
              <a:t>pri</a:t>
            </a:r>
            <a:r>
              <a:rPr lang="zh-TW" altLang="en-US" dirty="0"/>
              <a:t>低裡面的挑一個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475C01-C5A3-4DC0-A72C-D59995FB2650}" type="slidenum">
              <a:rPr lang="en-US" altLang="zh-TW" smtClean="0"/>
              <a:pPr/>
              <a:t>43</a:t>
            </a:fld>
            <a:endParaRPr lang="en-US" altLang="zh-TW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56EB24-C5A8-44C5-AFAE-30DFAFDDA8C2}" type="slidenum">
              <a:rPr lang="en-US" altLang="zh-TW" smtClean="0"/>
              <a:pPr/>
              <a:t>44</a:t>
            </a:fld>
            <a:endParaRPr lang="en-US" altLang="zh-TW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9-11          </a:t>
            </a:r>
            <a:r>
              <a:rPr lang="zh-TW" altLang="en-US" dirty="0"/>
              <a:t>因為一直在等</a:t>
            </a:r>
            <a:r>
              <a:rPr lang="en-US" altLang="zh-TW" dirty="0"/>
              <a:t>IO</a:t>
            </a:r>
            <a:r>
              <a:rPr lang="zh-TW" altLang="en-US" dirty="0"/>
              <a:t> </a:t>
            </a:r>
            <a:r>
              <a:rPr lang="en-US" altLang="zh-TW" dirty="0"/>
              <a:t>CPU</a:t>
            </a:r>
            <a:r>
              <a:rPr lang="zh-TW" altLang="en-US" dirty="0"/>
              <a:t>容易閒置    </a:t>
            </a:r>
            <a:r>
              <a:rPr lang="en-US" altLang="zh-TW" sz="1200" dirty="0"/>
              <a:t>multiprogramming </a:t>
            </a:r>
            <a:r>
              <a:rPr lang="zh-TW" altLang="en-US" sz="1200" dirty="0"/>
              <a:t>目標是盡量讓</a:t>
            </a:r>
            <a:r>
              <a:rPr lang="en-US" altLang="zh-TW" sz="1200" dirty="0"/>
              <a:t>CPU</a:t>
            </a:r>
            <a:r>
              <a:rPr lang="zh-TW" altLang="en-US" sz="1200" dirty="0"/>
              <a:t>使用率越高越好  所以會想增加執行的</a:t>
            </a:r>
            <a:r>
              <a:rPr lang="en-US" altLang="zh-TW" sz="1200" dirty="0"/>
              <a:t>degree,</a:t>
            </a:r>
            <a:r>
              <a:rPr lang="zh-TW" altLang="en-US" sz="1200" dirty="0"/>
              <a:t> 也就是增加</a:t>
            </a:r>
            <a:r>
              <a:rPr lang="en-US" altLang="zh-TW" sz="1200" dirty="0"/>
              <a:t> proc</a:t>
            </a:r>
            <a:r>
              <a:rPr lang="zh-TW" altLang="en-US" sz="1200" dirty="0"/>
              <a:t>數     像之前講過的</a:t>
            </a:r>
            <a:r>
              <a:rPr lang="en-US" altLang="zh-TW" sz="1200" dirty="0"/>
              <a:t>long term schedule   mid term schedule   long term</a:t>
            </a:r>
            <a:r>
              <a:rPr lang="zh-TW" altLang="en-US" sz="1200" dirty="0"/>
              <a:t>的可以放進來        </a:t>
            </a:r>
            <a:r>
              <a:rPr lang="en-US" altLang="zh-TW" sz="1200" dirty="0"/>
              <a:t>proc</a:t>
            </a:r>
            <a:r>
              <a:rPr lang="zh-TW" altLang="en-US" sz="1200" dirty="0"/>
              <a:t>放進來 相當於要放到</a:t>
            </a:r>
            <a:r>
              <a:rPr lang="en-US" altLang="zh-TW" sz="1200" dirty="0"/>
              <a:t>mem  </a:t>
            </a:r>
            <a:r>
              <a:rPr lang="zh-TW" altLang="en-US" sz="1200" dirty="0"/>
              <a:t>但是</a:t>
            </a:r>
            <a:r>
              <a:rPr lang="en-US" altLang="zh-TW" sz="1200" dirty="0"/>
              <a:t>mem</a:t>
            </a:r>
            <a:r>
              <a:rPr lang="zh-TW" altLang="en-US" sz="1200" dirty="0"/>
              <a:t>有限  變成每個</a:t>
            </a:r>
            <a:r>
              <a:rPr lang="en-US" altLang="zh-TW" sz="1200" dirty="0"/>
              <a:t>proc</a:t>
            </a:r>
            <a:r>
              <a:rPr lang="zh-TW" altLang="en-US" sz="1200" dirty="0"/>
              <a:t>能分到的</a:t>
            </a:r>
            <a:r>
              <a:rPr lang="en-US" altLang="zh-TW" sz="1200" dirty="0"/>
              <a:t>page</a:t>
            </a:r>
            <a:r>
              <a:rPr lang="zh-TW" altLang="en-US" sz="1200" dirty="0"/>
              <a:t>越少    就會增加</a:t>
            </a:r>
            <a:r>
              <a:rPr lang="en-US" altLang="zh-TW" sz="1200" dirty="0"/>
              <a:t>thrashing</a:t>
            </a:r>
            <a:r>
              <a:rPr lang="zh-TW" altLang="en-US" sz="1200" dirty="0"/>
              <a:t> 惡性循環  </a:t>
            </a:r>
            <a:endParaRPr lang="en-US" altLang="zh-TW" sz="1200" dirty="0"/>
          </a:p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44319-8F70-46EB-BE94-3686E79506EB}" type="slidenum">
              <a:rPr lang="en-US" altLang="zh-TW" smtClean="0"/>
              <a:pPr/>
              <a:t>45</a:t>
            </a:fld>
            <a:endParaRPr lang="en-US" altLang="zh-TW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後面下降就是因為前面講的每個</a:t>
            </a:r>
            <a:r>
              <a:rPr lang="en-US" altLang="zh-TW" dirty="0"/>
              <a:t>proc</a:t>
            </a:r>
            <a:r>
              <a:rPr lang="zh-TW" altLang="en-US" dirty="0"/>
              <a:t>分配到的</a:t>
            </a:r>
            <a:r>
              <a:rPr lang="en-US" altLang="zh-TW"/>
              <a:t>frame  9-11 end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04F6CD-174E-402B-92BA-5281029DADA4}" type="slidenum">
              <a:rPr lang="en-US" altLang="zh-TW" smtClean="0"/>
              <a:pPr/>
              <a:t>46</a:t>
            </a:fld>
            <a:endParaRPr lang="en-US" altLang="zh-TW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Thrash</a:t>
            </a:r>
            <a:r>
              <a:rPr lang="zh-TW" altLang="en-US" dirty="0"/>
              <a:t>怎麼解</a:t>
            </a:r>
            <a:r>
              <a:rPr lang="en-US" altLang="zh-TW" dirty="0"/>
              <a:t>?</a:t>
            </a:r>
            <a:r>
              <a:rPr lang="zh-TW" altLang="en-US" dirty="0"/>
              <a:t>   </a:t>
            </a:r>
            <a:r>
              <a:rPr lang="en-US" altLang="zh-TW" dirty="0"/>
              <a:t>demand paging  </a:t>
            </a:r>
            <a:r>
              <a:rPr lang="zh-TW" altLang="en-US" dirty="0"/>
              <a:t>要的時候再搬進來     </a:t>
            </a:r>
            <a:r>
              <a:rPr lang="en-US" altLang="zh-TW" dirty="0"/>
              <a:t>Locality </a:t>
            </a:r>
            <a:r>
              <a:rPr lang="zh-TW" altLang="en-US" dirty="0"/>
              <a:t>一個位址被用到後   附近的很容易繼續被用到  所以就是附近的位址形成的一個地域範圍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8808CD-65CE-450D-81CC-6533B705A486}" type="slidenum">
              <a:rPr lang="en-US" altLang="zh-TW" smtClean="0"/>
              <a:pPr/>
              <a:t>47</a:t>
            </a:fld>
            <a:endParaRPr lang="en-US" altLang="zh-TW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x:</a:t>
            </a:r>
            <a:r>
              <a:rPr lang="zh-TW" altLang="en-US" dirty="0"/>
              <a:t>執行的時間軸  左進行到右          </a:t>
            </a:r>
            <a:r>
              <a:rPr lang="en-US" altLang="zh-TW" dirty="0"/>
              <a:t>y:mem</a:t>
            </a:r>
            <a:r>
              <a:rPr lang="zh-TW" altLang="en-US" dirty="0"/>
              <a:t> </a:t>
            </a:r>
            <a:r>
              <a:rPr lang="en-US" altLang="zh-TW" dirty="0" err="1"/>
              <a:t>addr</a:t>
            </a:r>
            <a:r>
              <a:rPr lang="en-US" altLang="zh-TW" dirty="0"/>
              <a:t>   </a:t>
            </a:r>
            <a:r>
              <a:rPr lang="zh-TW" altLang="en-US" dirty="0"/>
              <a:t>可以看出執行的過程中   一段時間內容易有一個區域的</a:t>
            </a:r>
            <a:r>
              <a:rPr lang="en-US" altLang="zh-TW" dirty="0"/>
              <a:t>y</a:t>
            </a:r>
            <a:r>
              <a:rPr lang="zh-TW" altLang="en-US" dirty="0"/>
              <a:t>軸經常被用到 </a:t>
            </a:r>
            <a:r>
              <a:rPr lang="en-US" altLang="zh-TW" dirty="0"/>
              <a:t>&gt; locality   </a:t>
            </a:r>
            <a:r>
              <a:rPr lang="zh-TW" altLang="en-US" dirty="0"/>
              <a:t>如果非常散就是沒有</a:t>
            </a:r>
            <a:r>
              <a:rPr lang="en-US" altLang="zh-TW" dirty="0"/>
              <a:t>locality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2ECBF6-F7AC-4B36-8F05-B5A523E7E560}" type="slidenum">
              <a:rPr lang="en-US" altLang="zh-TW" smtClean="0"/>
              <a:pPr/>
              <a:t>48</a:t>
            </a:fld>
            <a:endParaRPr lang="en-US" altLang="zh-TW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working set</a:t>
            </a:r>
            <a:r>
              <a:rPr lang="zh-TW" altLang="en-US" dirty="0"/>
              <a:t>跟  </a:t>
            </a:r>
            <a:r>
              <a:rPr lang="en-US" altLang="zh-TW" dirty="0"/>
              <a:t>locality</a:t>
            </a:r>
            <a:r>
              <a:rPr lang="zh-TW" altLang="en-US" dirty="0"/>
              <a:t>有關      </a:t>
            </a:r>
            <a:r>
              <a:rPr lang="en-US" altLang="zh-TW" dirty="0"/>
              <a:t>ex</a:t>
            </a:r>
            <a:r>
              <a:rPr lang="zh-TW" altLang="en-US" dirty="0"/>
              <a:t>前面長方形區域  只要給他</a:t>
            </a:r>
            <a:r>
              <a:rPr lang="en-US" altLang="zh-TW" dirty="0"/>
              <a:t>y</a:t>
            </a:r>
            <a:r>
              <a:rPr lang="zh-TW" altLang="en-US" dirty="0"/>
              <a:t>寬度長的</a:t>
            </a:r>
            <a:r>
              <a:rPr lang="en-US" altLang="zh-TW" dirty="0"/>
              <a:t>frame</a:t>
            </a:r>
            <a:r>
              <a:rPr lang="zh-TW" altLang="en-US" dirty="0"/>
              <a:t>數量   就可以在那個範圍內都不會</a:t>
            </a:r>
            <a:r>
              <a:rPr lang="en-US" altLang="zh-TW" dirty="0"/>
              <a:t>page fault </a:t>
            </a:r>
            <a:r>
              <a:rPr lang="zh-TW" altLang="en-US" dirty="0"/>
              <a:t>所以</a:t>
            </a:r>
            <a:r>
              <a:rPr lang="en-US" altLang="zh-TW" dirty="0"/>
              <a:t>WS</a:t>
            </a:r>
            <a:r>
              <a:rPr lang="zh-TW" altLang="en-US" dirty="0"/>
              <a:t> </a:t>
            </a:r>
            <a:r>
              <a:rPr lang="en-US" altLang="zh-TW" dirty="0"/>
              <a:t>model    </a:t>
            </a:r>
            <a:r>
              <a:rPr lang="zh-TW" altLang="en-US" dirty="0"/>
              <a:t>就是</a:t>
            </a:r>
            <a:r>
              <a:rPr lang="en-US" altLang="zh-TW" dirty="0"/>
              <a:t>OS</a:t>
            </a:r>
            <a:r>
              <a:rPr lang="zh-TW" altLang="en-US" dirty="0"/>
              <a:t>會觀察過去執行歷史  的分布  來決定當下要給幾個</a:t>
            </a:r>
            <a:r>
              <a:rPr lang="en-US" altLang="zh-TW" dirty="0"/>
              <a:t>frame    working Set Window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觀察多少時間的分布  決定要給幾個</a:t>
            </a:r>
            <a:r>
              <a:rPr lang="en-US" altLang="zh-TW" dirty="0"/>
              <a:t>Frame   </a:t>
            </a:r>
            <a:r>
              <a:rPr lang="zh-TW" altLang="en-US" dirty="0"/>
              <a:t>這個</a:t>
            </a:r>
            <a:r>
              <a:rPr lang="en-US" altLang="zh-TW" dirty="0"/>
              <a:t>window</a:t>
            </a:r>
            <a:r>
              <a:rPr lang="zh-TW" altLang="en-US" dirty="0"/>
              <a:t>有點像是觀景窗的意思   例如往前看</a:t>
            </a:r>
            <a:r>
              <a:rPr lang="en-US" altLang="zh-TW" dirty="0"/>
              <a:t>10000</a:t>
            </a:r>
            <a:r>
              <a:rPr lang="zh-TW" altLang="en-US" dirty="0"/>
              <a:t>個</a:t>
            </a:r>
            <a:r>
              <a:rPr lang="en-US" altLang="zh-TW" dirty="0" err="1"/>
              <a:t>instr</a:t>
            </a:r>
            <a:r>
              <a:rPr lang="zh-TW" altLang="en-US" dirty="0"/>
              <a:t>他們的分布</a:t>
            </a:r>
            <a:endParaRPr lang="en-US" altLang="zh-TW" dirty="0"/>
          </a:p>
          <a:p>
            <a:r>
              <a:rPr lang="en-US" altLang="zh-TW" sz="1200" i="1" dirty="0">
                <a:sym typeface="Symbol" charset="2"/>
              </a:rPr>
              <a:t>D</a:t>
            </a:r>
            <a:r>
              <a:rPr lang="en-US" altLang="zh-TW" sz="1200" dirty="0">
                <a:sym typeface="Symbol" charset="2"/>
              </a:rPr>
              <a:t> =  </a:t>
            </a:r>
            <a:r>
              <a:rPr lang="en-US" altLang="zh-TW" sz="1200" i="1" dirty="0" err="1">
                <a:sym typeface="Symbol" charset="2"/>
              </a:rPr>
              <a:t>WSS</a:t>
            </a:r>
            <a:r>
              <a:rPr lang="en-US" altLang="zh-TW" sz="1200" i="1" baseline="-25000" dirty="0" err="1">
                <a:sym typeface="Symbol" charset="2"/>
              </a:rPr>
              <a:t>i</a:t>
            </a:r>
            <a:r>
              <a:rPr lang="en-US" altLang="zh-TW" sz="1200" dirty="0">
                <a:sym typeface="Symbol" charset="2"/>
              </a:rPr>
              <a:t> </a:t>
            </a:r>
            <a:r>
              <a:rPr lang="zh-TW" altLang="en-US" sz="1200" dirty="0">
                <a:sym typeface="Symbol" charset="2"/>
              </a:rPr>
              <a:t>  就是例如一個當下  </a:t>
            </a:r>
            <a:r>
              <a:rPr lang="en-US" altLang="zh-TW" sz="1200" dirty="0">
                <a:sym typeface="Symbol" charset="2"/>
              </a:rPr>
              <a:t>proc1 </a:t>
            </a:r>
            <a:r>
              <a:rPr lang="zh-TW" altLang="en-US" sz="1200" dirty="0">
                <a:sym typeface="Symbol" charset="2"/>
              </a:rPr>
              <a:t>就 </a:t>
            </a:r>
            <a:r>
              <a:rPr lang="en-US" altLang="zh-TW" sz="1200" dirty="0">
                <a:sym typeface="Symbol" charset="2"/>
              </a:rPr>
              <a:t>5 frame  p2 3 frame   p3  10frame   </a:t>
            </a:r>
            <a:r>
              <a:rPr lang="zh-TW" altLang="en-US" sz="1200" dirty="0">
                <a:sym typeface="Symbol" charset="2"/>
              </a:rPr>
              <a:t>那就是全部加起來 的數字  有給到  就不會</a:t>
            </a:r>
            <a:r>
              <a:rPr lang="en-US" altLang="zh-TW" sz="1200">
                <a:sym typeface="Symbol" charset="2"/>
              </a:rPr>
              <a:t>page fault</a:t>
            </a:r>
            <a:endParaRPr lang="en-US" altLang="zh-TW" dirty="0"/>
          </a:p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602204-1869-41FA-B877-A12F9F8AD900}" type="slidenum">
              <a:rPr lang="en-US" altLang="zh-TW" smtClean="0"/>
              <a:pPr/>
              <a:t>49</a:t>
            </a:fld>
            <a:endParaRPr lang="en-US" altLang="zh-TW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從</a:t>
            </a:r>
            <a:r>
              <a:rPr lang="en-US" altLang="zh-TW" dirty="0"/>
              <a:t>t1</a:t>
            </a:r>
            <a:r>
              <a:rPr lang="zh-TW" altLang="en-US" dirty="0"/>
              <a:t>往前看</a:t>
            </a:r>
            <a:r>
              <a:rPr lang="en-US" altLang="zh-TW" dirty="0"/>
              <a:t>delta</a:t>
            </a:r>
            <a:r>
              <a:rPr lang="zh-TW" altLang="en-US" dirty="0"/>
              <a:t>個指令     就是用到位址 </a:t>
            </a:r>
            <a:r>
              <a:rPr lang="en-US" altLang="zh-TW" dirty="0"/>
              <a:t>1 2 5 6 7  </a:t>
            </a:r>
            <a:r>
              <a:rPr lang="zh-TW" altLang="en-US" dirty="0"/>
              <a:t>     如果</a:t>
            </a:r>
            <a:r>
              <a:rPr lang="en-US" altLang="zh-TW" dirty="0"/>
              <a:t>delta</a:t>
            </a:r>
            <a:r>
              <a:rPr lang="zh-TW" altLang="en-US" dirty="0"/>
              <a:t>太小  可能就沒辦法包含到所有用到的位址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6399A5-1551-460D-BE91-22B3B848E615}" type="slidenum">
              <a:rPr lang="en-US" altLang="zh-TW" smtClean="0"/>
              <a:pPr/>
              <a:t>5</a:t>
            </a:fld>
            <a:endParaRPr lang="en-US" altLang="zh-TW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恩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E24DDB-1360-45F3-B640-41369F297F65}" type="slidenum">
              <a:rPr lang="en-US" altLang="zh-TW" smtClean="0"/>
              <a:pPr/>
              <a:t>50</a:t>
            </a:fld>
            <a:endParaRPr lang="en-US" altLang="zh-TW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12BE50-F336-4C7A-B98E-DA93C17D2681}" type="slidenum">
              <a:rPr lang="en-US" altLang="zh-TW" smtClean="0"/>
              <a:pPr/>
              <a:t>51</a:t>
            </a:fld>
            <a:endParaRPr lang="en-US" altLang="zh-TW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5-13      page fault</a:t>
            </a:r>
            <a:r>
              <a:rPr lang="zh-TW" altLang="en-US" dirty="0"/>
              <a:t>的  </a:t>
            </a:r>
            <a:r>
              <a:rPr lang="en-US" altLang="zh-TW" dirty="0"/>
              <a:t>upper bound  </a:t>
            </a:r>
            <a:r>
              <a:rPr lang="zh-TW" altLang="en-US" dirty="0"/>
              <a:t>太高  就是</a:t>
            </a:r>
            <a:r>
              <a:rPr lang="en-US" altLang="zh-TW" dirty="0"/>
              <a:t>Thrashing     </a:t>
            </a:r>
            <a:r>
              <a:rPr lang="zh-TW" altLang="en-US" dirty="0"/>
              <a:t>太低都沒有</a:t>
            </a:r>
            <a:r>
              <a:rPr lang="en-US" altLang="zh-TW" dirty="0"/>
              <a:t>fault</a:t>
            </a:r>
            <a:r>
              <a:rPr lang="zh-TW" altLang="en-US" dirty="0"/>
              <a:t>  怎麼可能 一個</a:t>
            </a:r>
            <a:r>
              <a:rPr lang="en-US" altLang="zh-TW" dirty="0"/>
              <a:t>proc</a:t>
            </a:r>
            <a:r>
              <a:rPr lang="zh-TW" altLang="en-US" dirty="0"/>
              <a:t>都不產生</a:t>
            </a:r>
            <a:r>
              <a:rPr lang="en-US" altLang="zh-TW" dirty="0"/>
              <a:t>fault  </a:t>
            </a:r>
            <a:r>
              <a:rPr lang="zh-TW" altLang="en-US" dirty="0"/>
              <a:t>代表可能把整個</a:t>
            </a:r>
            <a:r>
              <a:rPr lang="en-US" altLang="zh-TW" dirty="0"/>
              <a:t>proc</a:t>
            </a:r>
            <a:r>
              <a:rPr lang="zh-TW" altLang="en-US" dirty="0"/>
              <a:t>都放到</a:t>
            </a:r>
            <a:r>
              <a:rPr lang="en-US" altLang="zh-TW" dirty="0"/>
              <a:t>mem  </a:t>
            </a:r>
            <a:r>
              <a:rPr lang="zh-TW" altLang="en-US" dirty="0"/>
              <a:t>代表</a:t>
            </a:r>
            <a:r>
              <a:rPr lang="en-US" altLang="zh-TW" dirty="0"/>
              <a:t>proc</a:t>
            </a:r>
            <a:r>
              <a:rPr lang="zh-TW" altLang="en-US" dirty="0"/>
              <a:t>總數少 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CPU</a:t>
            </a:r>
            <a:r>
              <a:rPr lang="zh-TW" altLang="en-US" dirty="0"/>
              <a:t>使用率可能很低   </a:t>
            </a:r>
            <a:r>
              <a:rPr lang="en-US" altLang="zh-TW" dirty="0"/>
              <a:t>multi programming</a:t>
            </a:r>
            <a:r>
              <a:rPr lang="zh-TW" altLang="en-US" dirty="0"/>
              <a:t> 的效果不好    兩線中間就是可接受的值    太高處理方式就是 把</a:t>
            </a:r>
            <a:r>
              <a:rPr lang="en-US" altLang="zh-TW" dirty="0"/>
              <a:t>proc</a:t>
            </a:r>
            <a:r>
              <a:rPr lang="zh-TW" altLang="en-US" dirty="0"/>
              <a:t>搬出去 把空出來的</a:t>
            </a:r>
            <a:r>
              <a:rPr lang="en-US" altLang="zh-TW" dirty="0"/>
              <a:t>frame</a:t>
            </a:r>
            <a:r>
              <a:rPr lang="zh-TW" altLang="en-US" dirty="0"/>
              <a:t>分配給剩下的</a:t>
            </a:r>
            <a:r>
              <a:rPr lang="en-US" altLang="zh-TW" dirty="0"/>
              <a:t>proc  </a:t>
            </a:r>
            <a:r>
              <a:rPr lang="zh-TW" altLang="en-US" dirty="0"/>
              <a:t>增加</a:t>
            </a:r>
            <a:r>
              <a:rPr lang="en-US" altLang="zh-TW" dirty="0"/>
              <a:t>frame</a:t>
            </a:r>
            <a:r>
              <a:rPr lang="zh-TW" altLang="en-US" dirty="0"/>
              <a:t>數    </a:t>
            </a:r>
            <a:r>
              <a:rPr lang="en-US" altLang="zh-TW" dirty="0"/>
              <a:t>page fault</a:t>
            </a:r>
            <a:r>
              <a:rPr lang="zh-TW" altLang="en-US" dirty="0"/>
              <a:t>太低  就多家一些程式進來  然後把現有的程式的</a:t>
            </a:r>
            <a:r>
              <a:rPr lang="en-US" altLang="zh-TW" dirty="0"/>
              <a:t>frame</a:t>
            </a:r>
            <a:r>
              <a:rPr lang="zh-TW" altLang="en-US" dirty="0"/>
              <a:t>都抽一點出來  分配給新進來的    保持在上下限之間</a:t>
            </a:r>
            <a:endParaRPr lang="en-US" altLang="zh-TW" dirty="0"/>
          </a:p>
          <a:p>
            <a:r>
              <a:rPr lang="zh-TW" altLang="en-US" dirty="0"/>
              <a:t>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一個</a:t>
            </a:r>
            <a:r>
              <a:rPr lang="en-US" altLang="zh-TW" dirty="0"/>
              <a:t>working set </a:t>
            </a:r>
            <a:r>
              <a:rPr lang="zh-TW" altLang="en-US" dirty="0"/>
              <a:t>一開始都沒裝位址  所以位址一直處理  會一直</a:t>
            </a:r>
            <a:r>
              <a:rPr lang="en-US" altLang="zh-TW" dirty="0"/>
              <a:t>page fault     </a:t>
            </a:r>
            <a:r>
              <a:rPr lang="zh-TW" altLang="en-US" dirty="0"/>
              <a:t>  後來慢慢把用到的都抓到了   </a:t>
            </a:r>
            <a:r>
              <a:rPr lang="en-US" altLang="zh-TW" dirty="0"/>
              <a:t>page fault  </a:t>
            </a:r>
            <a:r>
              <a:rPr lang="zh-TW" altLang="en-US" dirty="0"/>
              <a:t>就掉下來     接著移到另一個</a:t>
            </a:r>
            <a:r>
              <a:rPr lang="en-US" altLang="zh-TW" dirty="0" err="1"/>
              <a:t>loca</a:t>
            </a:r>
            <a:r>
              <a:rPr lang="zh-TW" altLang="en-US" dirty="0"/>
              <a:t> 就又升上去     所以</a:t>
            </a:r>
            <a:r>
              <a:rPr lang="en-US" altLang="zh-TW" dirty="0"/>
              <a:t>delta</a:t>
            </a:r>
            <a:r>
              <a:rPr lang="zh-TW" altLang="en-US" dirty="0"/>
              <a:t>太大  可能跨多個</a:t>
            </a:r>
            <a:r>
              <a:rPr lang="en-US" altLang="zh-TW" dirty="0"/>
              <a:t>loc   </a:t>
            </a:r>
            <a:r>
              <a:rPr lang="zh-TW" altLang="en-US" dirty="0"/>
              <a:t>太小不夠   無限大就整個程式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6C9E8C-8375-4C7D-BBB3-5A2827B35590}" type="slidenum">
              <a:rPr lang="en-US" altLang="zh-TW" smtClean="0"/>
              <a:pPr/>
              <a:t>53</a:t>
            </a:fld>
            <a:endParaRPr lang="en-US" altLang="zh-TW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第一次抓</a:t>
            </a:r>
            <a:r>
              <a:rPr lang="en-US" altLang="zh-TW" dirty="0"/>
              <a:t>file</a:t>
            </a:r>
            <a:r>
              <a:rPr lang="zh-TW" altLang="en-US" dirty="0"/>
              <a:t> 在</a:t>
            </a:r>
            <a:r>
              <a:rPr lang="en-US" altLang="zh-TW" dirty="0"/>
              <a:t>disk</a:t>
            </a:r>
            <a:r>
              <a:rPr lang="zh-TW" altLang="en-US" dirty="0"/>
              <a:t>的</a:t>
            </a:r>
            <a:r>
              <a:rPr lang="en-US" altLang="zh-TW" dirty="0"/>
              <a:t>block</a:t>
            </a:r>
            <a:r>
              <a:rPr lang="zh-TW" altLang="en-US" dirty="0"/>
              <a:t>   就算是一種</a:t>
            </a:r>
            <a:r>
              <a:rPr lang="en-US" altLang="zh-TW" dirty="0"/>
              <a:t>page fault   </a:t>
            </a:r>
            <a:r>
              <a:rPr lang="zh-TW" altLang="en-US" dirty="0"/>
              <a:t>然後載到記憶體來   以後使用就到</a:t>
            </a:r>
            <a:r>
              <a:rPr lang="en-US" altLang="zh-TW" dirty="0"/>
              <a:t>mem</a:t>
            </a:r>
            <a:r>
              <a:rPr lang="zh-TW" altLang="en-US" dirty="0"/>
              <a:t>抓   用完在搬回硬碟   對</a:t>
            </a:r>
            <a:r>
              <a:rPr lang="en-US" altLang="zh-TW" dirty="0"/>
              <a:t>mem</a:t>
            </a:r>
            <a:r>
              <a:rPr lang="zh-TW" altLang="en-US" dirty="0"/>
              <a:t>讀寫會比</a:t>
            </a:r>
            <a:r>
              <a:rPr lang="en-US" altLang="zh-TW" dirty="0"/>
              <a:t>disk</a:t>
            </a:r>
            <a:r>
              <a:rPr lang="zh-TW" altLang="en-US" dirty="0"/>
              <a:t>快很多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352D0B-7AE6-45ED-804E-1DE86EC9B88F}" type="slidenum">
              <a:rPr lang="en-US" altLang="zh-TW" smtClean="0"/>
              <a:pPr/>
              <a:t>54</a:t>
            </a:fld>
            <a:endParaRPr lang="en-US" altLang="zh-TW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左右</a:t>
            </a:r>
            <a:r>
              <a:rPr lang="en-US" altLang="zh-TW" dirty="0"/>
              <a:t>AB</a:t>
            </a:r>
            <a:r>
              <a:rPr lang="zh-TW" altLang="en-US" dirty="0"/>
              <a:t> </a:t>
            </a:r>
            <a:r>
              <a:rPr lang="en-US" altLang="zh-TW" dirty="0"/>
              <a:t>proc</a:t>
            </a:r>
            <a:r>
              <a:rPr lang="zh-TW" altLang="en-US" dirty="0"/>
              <a:t>   的</a:t>
            </a:r>
            <a:r>
              <a:rPr lang="en-US" altLang="zh-TW" dirty="0"/>
              <a:t>6</a:t>
            </a:r>
            <a:r>
              <a:rPr lang="zh-TW" altLang="en-US" dirty="0"/>
              <a:t>個</a:t>
            </a:r>
            <a:r>
              <a:rPr lang="en-US" altLang="zh-TW" dirty="0"/>
              <a:t>page</a:t>
            </a:r>
            <a:r>
              <a:rPr lang="zh-TW" altLang="en-US" dirty="0"/>
              <a:t>分別對應到</a:t>
            </a:r>
            <a:r>
              <a:rPr lang="en-US" altLang="zh-TW" dirty="0"/>
              <a:t>mem</a:t>
            </a:r>
            <a:r>
              <a:rPr lang="zh-TW" altLang="en-US" dirty="0"/>
              <a:t>  不用到</a:t>
            </a:r>
            <a:r>
              <a:rPr lang="en-US" altLang="zh-TW" dirty="0"/>
              <a:t>disk</a:t>
            </a:r>
            <a:r>
              <a:rPr lang="zh-TW" altLang="en-US" dirty="0"/>
              <a:t>抓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F00A09-ABF0-4F59-8371-DB10DACBD74F}" type="slidenum">
              <a:rPr lang="en-US" altLang="zh-TW" smtClean="0"/>
              <a:pPr/>
              <a:t>55</a:t>
            </a:fld>
            <a:endParaRPr lang="en-US" altLang="zh-TW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9-14    share mem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0243A2-4BF4-47F9-B0EC-5B8B821667FA}" type="slidenum">
              <a:rPr lang="en-US" altLang="zh-TW" smtClean="0"/>
              <a:pPr/>
              <a:t>56</a:t>
            </a:fld>
            <a:endParaRPr lang="en-US" altLang="zh-TW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第三點  大多數的</a:t>
            </a:r>
            <a:r>
              <a:rPr lang="en-US" altLang="zh-TW" dirty="0"/>
              <a:t>OS</a:t>
            </a:r>
            <a:r>
              <a:rPr lang="zh-TW" altLang="en-US" dirty="0"/>
              <a:t>  沒有使用</a:t>
            </a:r>
            <a:r>
              <a:rPr lang="en-US" altLang="zh-TW" dirty="0"/>
              <a:t>paging (</a:t>
            </a:r>
            <a:r>
              <a:rPr lang="zh-TW" altLang="en-US" dirty="0"/>
              <a:t>把程式切成</a:t>
            </a:r>
            <a:r>
              <a:rPr lang="en-US" altLang="zh-TW" dirty="0"/>
              <a:t>page  </a:t>
            </a:r>
            <a:r>
              <a:rPr lang="zh-TW" altLang="en-US" dirty="0"/>
              <a:t>記憶體切成</a:t>
            </a:r>
            <a:r>
              <a:rPr lang="en-US" altLang="zh-TW" dirty="0"/>
              <a:t>frame </a:t>
            </a:r>
            <a:r>
              <a:rPr lang="zh-TW" altLang="en-US" dirty="0"/>
              <a:t>固定大小  一對一   重點是不用連續在一起 </a:t>
            </a:r>
            <a:r>
              <a:rPr lang="en-US" altLang="zh-TW" dirty="0"/>
              <a:t>) </a:t>
            </a:r>
            <a:r>
              <a:rPr lang="zh-TW" altLang="en-US" dirty="0"/>
              <a:t>避免</a:t>
            </a:r>
            <a:r>
              <a:rPr lang="en-US" altLang="zh-TW" dirty="0"/>
              <a:t>segmentation</a:t>
            </a:r>
            <a:r>
              <a:rPr lang="zh-TW" altLang="en-US" dirty="0"/>
              <a:t>     第四 </a:t>
            </a:r>
            <a:r>
              <a:rPr lang="en-US" altLang="zh-TW" dirty="0" err="1"/>
              <a:t>exDMA</a:t>
            </a:r>
            <a:r>
              <a:rPr lang="zh-TW" altLang="en-US" dirty="0"/>
              <a:t>  要把</a:t>
            </a:r>
            <a:r>
              <a:rPr lang="en-US" altLang="zh-TW" dirty="0"/>
              <a:t>disk</a:t>
            </a:r>
            <a:r>
              <a:rPr lang="zh-TW" altLang="en-US" dirty="0"/>
              <a:t>東西搬到</a:t>
            </a:r>
            <a:r>
              <a:rPr lang="en-US" altLang="zh-TW" dirty="0"/>
              <a:t>mem</a:t>
            </a:r>
            <a:r>
              <a:rPr lang="zh-TW" altLang="en-US" dirty="0"/>
              <a:t>  如果不連續那就很難處理   </a:t>
            </a:r>
            <a:r>
              <a:rPr lang="en-US" altLang="zh-TW" dirty="0"/>
              <a:t>DMA</a:t>
            </a:r>
            <a:r>
              <a:rPr lang="zh-TW" altLang="en-US" dirty="0"/>
              <a:t>應該要很快很快一直搬      </a:t>
            </a:r>
            <a:r>
              <a:rPr lang="en-US" altLang="zh-TW" dirty="0"/>
              <a:t>virtual mem</a:t>
            </a:r>
            <a:r>
              <a:rPr lang="zh-TW" altLang="en-US" dirty="0"/>
              <a:t>特性是彈性  可以只要部份程式在</a:t>
            </a:r>
            <a:r>
              <a:rPr lang="en-US" altLang="zh-TW" dirty="0"/>
              <a:t>mem</a:t>
            </a:r>
            <a:r>
              <a:rPr lang="zh-TW" altLang="en-US" dirty="0"/>
              <a:t>就能跑 程式能比</a:t>
            </a:r>
            <a:r>
              <a:rPr lang="en-US" altLang="zh-TW" dirty="0"/>
              <a:t>mem</a:t>
            </a:r>
            <a:r>
              <a:rPr lang="zh-TW" altLang="en-US" dirty="0"/>
              <a:t>大 但是不快 因為會有</a:t>
            </a:r>
            <a:r>
              <a:rPr lang="en-US" altLang="zh-TW" dirty="0"/>
              <a:t>page fault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E126F9-E9EE-45B6-B95E-D89CBB94049D}" type="slidenum">
              <a:rPr lang="en-US" altLang="zh-TW" smtClean="0"/>
              <a:pPr/>
              <a:t>57</a:t>
            </a:fld>
            <a:endParaRPr lang="en-US" altLang="zh-TW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承上頁    所以需要連續的</a:t>
            </a:r>
            <a:r>
              <a:rPr lang="en-US" altLang="zh-TW" dirty="0"/>
              <a:t>mem    </a:t>
            </a:r>
            <a:r>
              <a:rPr lang="zh-TW" altLang="en-US" dirty="0"/>
              <a:t>此頁作法一    </a:t>
            </a:r>
            <a:r>
              <a:rPr lang="en-US" altLang="zh-TW" dirty="0"/>
              <a:t>9-15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58D8D1-B09B-41E6-9A3C-32F2532D462C}" type="slidenum">
              <a:rPr lang="en-US" altLang="zh-TW" smtClean="0"/>
              <a:pPr/>
              <a:t>58</a:t>
            </a:fld>
            <a:endParaRPr lang="en-US" altLang="zh-TW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ex</a:t>
            </a:r>
            <a:r>
              <a:rPr lang="zh-TW" altLang="en-US" dirty="0"/>
              <a:t> 有人需要</a:t>
            </a:r>
            <a:r>
              <a:rPr lang="en-US" altLang="zh-TW" dirty="0"/>
              <a:t>32</a:t>
            </a:r>
            <a:r>
              <a:rPr lang="zh-TW" altLang="en-US" dirty="0"/>
              <a:t>坪的</a:t>
            </a:r>
            <a:r>
              <a:rPr lang="en-US" altLang="zh-TW" dirty="0"/>
              <a:t>K</a:t>
            </a:r>
            <a:r>
              <a:rPr lang="zh-TW" altLang="en-US" dirty="0"/>
              <a:t>書座位  我有一間</a:t>
            </a:r>
            <a:r>
              <a:rPr lang="en-US" altLang="zh-TW" dirty="0"/>
              <a:t>256</a:t>
            </a:r>
            <a:r>
              <a:rPr lang="zh-TW" altLang="en-US" dirty="0"/>
              <a:t>坪的房子    用</a:t>
            </a:r>
            <a:r>
              <a:rPr lang="en-US" altLang="zh-TW" dirty="0"/>
              <a:t>Buddy</a:t>
            </a:r>
            <a:r>
              <a:rPr lang="zh-TW" altLang="en-US" dirty="0"/>
              <a:t>切如圖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07967F-C8CC-4AE4-8E60-F9A63758D46A}" type="slidenum">
              <a:rPr lang="en-US" altLang="zh-TW" smtClean="0"/>
              <a:pPr/>
              <a:t>59</a:t>
            </a:fld>
            <a:endParaRPr lang="en-US" altLang="zh-TW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23E298-FCA1-4AFB-824F-0FDDA3CE6082}" type="slidenum">
              <a:rPr lang="en-US" altLang="zh-TW" smtClean="0"/>
              <a:pPr/>
              <a:t>6</a:t>
            </a:fld>
            <a:endParaRPr lang="en-US" altLang="zh-TW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max</a:t>
            </a:r>
            <a:r>
              <a:rPr lang="zh-TW" altLang="en-US" dirty="0"/>
              <a:t>可以很大</a:t>
            </a:r>
            <a:r>
              <a:rPr lang="en-US" altLang="zh-TW" dirty="0"/>
              <a:t>  </a:t>
            </a:r>
            <a:r>
              <a:rPr lang="zh-TW" altLang="en-US" dirty="0"/>
              <a:t>比</a:t>
            </a:r>
            <a:r>
              <a:rPr lang="en-US" altLang="zh-TW" dirty="0" err="1"/>
              <a:t>phy</a:t>
            </a:r>
            <a:r>
              <a:rPr lang="zh-TW" altLang="en-US" dirty="0"/>
              <a:t>大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4CE2A6-9135-4E79-8672-7A22B73C3A61}" type="slidenum">
              <a:rPr lang="en-US" altLang="zh-TW" smtClean="0"/>
              <a:pPr/>
              <a:t>60</a:t>
            </a:fld>
            <a:endParaRPr lang="en-US" altLang="zh-TW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每一種資料結構都有對應的</a:t>
            </a:r>
            <a:r>
              <a:rPr lang="en-US" altLang="zh-TW" dirty="0"/>
              <a:t>Cache</a:t>
            </a:r>
            <a:r>
              <a:rPr lang="zh-TW" altLang="en-US" dirty="0"/>
              <a:t>   每個</a:t>
            </a:r>
            <a:r>
              <a:rPr lang="en-US" altLang="zh-TW" dirty="0"/>
              <a:t>Cache</a:t>
            </a:r>
            <a:r>
              <a:rPr lang="zh-TW" altLang="en-US" dirty="0"/>
              <a:t>就是放資料結構的</a:t>
            </a:r>
            <a:r>
              <a:rPr lang="en-US" altLang="zh-TW" dirty="0"/>
              <a:t>instance</a:t>
            </a:r>
            <a:r>
              <a:rPr lang="zh-TW" altLang="en-US" dirty="0"/>
              <a:t>  這邊沒有講很多 直接看下頁</a:t>
            </a:r>
            <a:endParaRPr lang="en-US" altLang="zh-TW" dirty="0"/>
          </a:p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E7CD2F-A789-4E04-B563-149F4772A281}" type="slidenum">
              <a:rPr lang="en-US" altLang="zh-TW" smtClean="0"/>
              <a:pPr/>
              <a:t>61</a:t>
            </a:fld>
            <a:endParaRPr lang="en-US" altLang="zh-TW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每個</a:t>
            </a:r>
            <a:r>
              <a:rPr lang="en-US" altLang="zh-TW" dirty="0"/>
              <a:t>slab </a:t>
            </a:r>
            <a:r>
              <a:rPr lang="zh-TW" altLang="en-US" dirty="0"/>
              <a:t>是一或多個</a:t>
            </a:r>
            <a:r>
              <a:rPr lang="en-US" altLang="zh-TW" dirty="0"/>
              <a:t>page     </a:t>
            </a:r>
            <a:r>
              <a:rPr lang="zh-TW" altLang="en-US" dirty="0"/>
              <a:t>像右上角的</a:t>
            </a:r>
            <a:r>
              <a:rPr lang="en-US" altLang="zh-TW" dirty="0"/>
              <a:t>slab</a:t>
            </a:r>
            <a:r>
              <a:rPr lang="zh-TW" altLang="en-US" dirty="0"/>
              <a:t>就有</a:t>
            </a:r>
            <a:r>
              <a:rPr lang="en-US" altLang="zh-TW" dirty="0"/>
              <a:t>4 pages    </a:t>
            </a:r>
            <a:r>
              <a:rPr lang="zh-TW" altLang="en-US" dirty="0"/>
              <a:t>  左邊兩種不同的資料結構     就用不同的</a:t>
            </a:r>
            <a:r>
              <a:rPr lang="en-US" altLang="zh-TW" dirty="0"/>
              <a:t>Cache</a:t>
            </a:r>
            <a:r>
              <a:rPr lang="zh-TW" altLang="en-US" dirty="0"/>
              <a:t>來裝   </a:t>
            </a:r>
            <a:r>
              <a:rPr lang="en-US" altLang="zh-TW" dirty="0"/>
              <a:t>Cache</a:t>
            </a:r>
            <a:r>
              <a:rPr lang="zh-TW" altLang="en-US" dirty="0"/>
              <a:t>的大小是好幾個</a:t>
            </a:r>
            <a:r>
              <a:rPr lang="en-US" altLang="zh-TW" dirty="0"/>
              <a:t>slab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852FB1-CD79-413E-A245-A0C3AF5DF182}" type="slidenum">
              <a:rPr lang="en-US" altLang="zh-TW" smtClean="0"/>
              <a:pPr/>
              <a:t>62</a:t>
            </a:fld>
            <a:endParaRPr lang="en-US" altLang="zh-TW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Slab</a:t>
            </a:r>
            <a:r>
              <a:rPr lang="zh-TW" altLang="en-US" dirty="0"/>
              <a:t>是連續的      例如一個</a:t>
            </a:r>
            <a:r>
              <a:rPr lang="en-US" altLang="zh-TW" dirty="0"/>
              <a:t>cache</a:t>
            </a:r>
            <a:r>
              <a:rPr lang="zh-TW" altLang="en-US" dirty="0"/>
              <a:t>放</a:t>
            </a:r>
            <a:r>
              <a:rPr lang="en-US" altLang="zh-TW" dirty="0"/>
              <a:t>proc</a:t>
            </a:r>
            <a:r>
              <a:rPr lang="zh-TW" altLang="en-US" dirty="0"/>
              <a:t>的</a:t>
            </a:r>
            <a:r>
              <a:rPr lang="en-US" altLang="zh-TW" dirty="0"/>
              <a:t>descriptor   </a:t>
            </a:r>
            <a:r>
              <a:rPr lang="zh-TW" altLang="en-US" dirty="0"/>
              <a:t>另一個可能存</a:t>
            </a:r>
            <a:r>
              <a:rPr lang="en-US" altLang="zh-TW" dirty="0"/>
              <a:t>file object  </a:t>
            </a:r>
            <a:r>
              <a:rPr lang="zh-TW" altLang="en-US" dirty="0"/>
              <a:t>另個可能存</a:t>
            </a:r>
            <a:r>
              <a:rPr lang="en-US" altLang="zh-TW" dirty="0" err="1"/>
              <a:t>sempahore</a:t>
            </a:r>
            <a:r>
              <a:rPr lang="en-US" altLang="zh-TW" dirty="0"/>
              <a:t>  </a:t>
            </a:r>
            <a:r>
              <a:rPr lang="zh-TW" altLang="en-US" dirty="0"/>
              <a:t>他們的</a:t>
            </a:r>
            <a:r>
              <a:rPr lang="en-US" altLang="zh-TW" dirty="0"/>
              <a:t>Size</a:t>
            </a:r>
            <a:r>
              <a:rPr lang="zh-TW" altLang="en-US" dirty="0"/>
              <a:t>可能不同  存到不同的</a:t>
            </a:r>
            <a:r>
              <a:rPr lang="en-US" altLang="zh-TW" dirty="0"/>
              <a:t>Cache     object</a:t>
            </a:r>
            <a:r>
              <a:rPr lang="zh-TW" altLang="en-US" dirty="0"/>
              <a:t>就是資料結構的</a:t>
            </a:r>
            <a:r>
              <a:rPr lang="en-US" altLang="zh-TW" dirty="0"/>
              <a:t>instance</a:t>
            </a:r>
            <a:r>
              <a:rPr lang="zh-TW" altLang="en-US" dirty="0"/>
              <a:t>實體     </a:t>
            </a:r>
            <a:r>
              <a:rPr lang="en-US" altLang="zh-TW" dirty="0"/>
              <a:t>Slab</a:t>
            </a:r>
            <a:r>
              <a:rPr lang="zh-TW" altLang="en-US" dirty="0"/>
              <a:t>就是一或多個連續的</a:t>
            </a:r>
            <a:r>
              <a:rPr lang="en-US" altLang="zh-TW" dirty="0"/>
              <a:t>page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88FF91-0F53-4AF7-A47E-53BECBE9017D}" type="slidenum">
              <a:rPr lang="en-US" altLang="zh-TW" smtClean="0"/>
              <a:pPr/>
              <a:t>63</a:t>
            </a:fld>
            <a:endParaRPr lang="en-US" altLang="zh-TW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淺顯易懂</a:t>
            </a:r>
            <a:r>
              <a:rPr lang="en-US" altLang="zh-TW" dirty="0"/>
              <a:t>9-16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486E5A-BE26-4525-81ED-F06FFB8E82AC}" type="slidenum">
              <a:rPr lang="en-US" altLang="zh-TW" smtClean="0"/>
              <a:pPr/>
              <a:t>64</a:t>
            </a:fld>
            <a:endParaRPr lang="en-US" altLang="zh-TW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減少第一次的</a:t>
            </a:r>
            <a:r>
              <a:rPr lang="en-US" altLang="zh-TW" dirty="0"/>
              <a:t>fault    </a:t>
            </a:r>
            <a:r>
              <a:rPr lang="zh-TW" altLang="en-US" dirty="0"/>
              <a:t>也就是不是等一開始要用才去拿產生</a:t>
            </a:r>
            <a:r>
              <a:rPr lang="en-US" altLang="zh-TW" dirty="0"/>
              <a:t>fault</a:t>
            </a:r>
            <a:r>
              <a:rPr lang="zh-TW" altLang="en-US" dirty="0"/>
              <a:t>       是預先下載好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A46E86-55B5-4661-894D-EA9B9F9CD5AD}" type="slidenum">
              <a:rPr lang="en-US" altLang="zh-TW" smtClean="0"/>
              <a:pPr/>
              <a:t>65</a:t>
            </a:fld>
            <a:endParaRPr lang="en-US" altLang="zh-TW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page size</a:t>
            </a:r>
            <a:r>
              <a:rPr lang="zh-TW" altLang="en-US" dirty="0"/>
              <a:t>不同</a:t>
            </a:r>
            <a:r>
              <a:rPr lang="en-US" altLang="zh-TW" dirty="0"/>
              <a:t>OS</a:t>
            </a:r>
            <a:r>
              <a:rPr lang="zh-TW" altLang="en-US" dirty="0"/>
              <a:t>  從幾百</a:t>
            </a:r>
            <a:r>
              <a:rPr lang="en-US" altLang="zh-TW" dirty="0"/>
              <a:t>byte</a:t>
            </a:r>
            <a:r>
              <a:rPr lang="zh-TW" altLang="en-US" dirty="0"/>
              <a:t> 到幾</a:t>
            </a:r>
            <a:r>
              <a:rPr lang="en-US" altLang="zh-TW" dirty="0" err="1"/>
              <a:t>KByte</a:t>
            </a:r>
            <a:r>
              <a:rPr lang="zh-TW" altLang="en-US" dirty="0"/>
              <a:t>都有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4ECB9B-56B5-4EAD-80E1-FE46399DF38A}" type="slidenum">
              <a:rPr lang="en-US" altLang="zh-TW" smtClean="0"/>
              <a:pPr/>
              <a:t>66</a:t>
            </a:fld>
            <a:endParaRPr lang="en-US" altLang="zh-TW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TLB</a:t>
            </a:r>
            <a:r>
              <a:rPr lang="zh-TW" altLang="en-US" dirty="0"/>
              <a:t>算是平行比對的</a:t>
            </a:r>
            <a:r>
              <a:rPr lang="en-US" altLang="zh-TW" dirty="0"/>
              <a:t>mem</a:t>
            </a:r>
            <a:r>
              <a:rPr lang="zh-TW" altLang="en-US" dirty="0"/>
              <a:t>功能   常用到的</a:t>
            </a:r>
            <a:r>
              <a:rPr lang="en-US" altLang="zh-TW" dirty="0"/>
              <a:t>page </a:t>
            </a:r>
            <a:r>
              <a:rPr lang="zh-TW" altLang="en-US" dirty="0"/>
              <a:t> 放到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BA3B65-DA1D-4F33-8585-082A273EA920}" type="slidenum">
              <a:rPr lang="en-US" altLang="zh-TW" smtClean="0"/>
              <a:pPr/>
              <a:t>67</a:t>
            </a:fld>
            <a:endParaRPr lang="en-US" altLang="zh-TW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每一列是一個</a:t>
            </a:r>
            <a:r>
              <a:rPr lang="en-US" altLang="zh-TW" dirty="0"/>
              <a:t>page   </a:t>
            </a:r>
            <a:r>
              <a:rPr lang="zh-TW" altLang="en-US" dirty="0"/>
              <a:t>由上到下會一直切換</a:t>
            </a:r>
            <a:r>
              <a:rPr lang="en-US" altLang="zh-TW" dirty="0"/>
              <a:t>page</a:t>
            </a:r>
            <a:r>
              <a:rPr lang="zh-TW" altLang="en-US" dirty="0"/>
              <a:t>所以每次都會</a:t>
            </a:r>
            <a:r>
              <a:rPr lang="en-US" altLang="zh-TW" dirty="0" err="1"/>
              <a:t>falut</a:t>
            </a:r>
            <a:r>
              <a:rPr lang="en-US" altLang="zh-TW" dirty="0"/>
              <a:t>   </a:t>
            </a:r>
            <a:r>
              <a:rPr lang="zh-TW" altLang="en-US" dirty="0"/>
              <a:t>由左到右在往下換列則只要</a:t>
            </a:r>
            <a:r>
              <a:rPr lang="en-US" altLang="zh-TW" dirty="0"/>
              <a:t>128</a:t>
            </a:r>
            <a:r>
              <a:rPr lang="zh-TW" altLang="en-US" dirty="0"/>
              <a:t>次     不過實際上</a:t>
            </a:r>
            <a:r>
              <a:rPr lang="en-US" altLang="zh-TW" dirty="0"/>
              <a:t>OS</a:t>
            </a:r>
            <a:r>
              <a:rPr lang="zh-TW" altLang="en-US" dirty="0"/>
              <a:t>怎麼排</a:t>
            </a:r>
            <a:r>
              <a:rPr lang="en-US" altLang="zh-TW" dirty="0"/>
              <a:t>page</a:t>
            </a:r>
            <a:r>
              <a:rPr lang="zh-TW" altLang="en-US" dirty="0"/>
              <a:t>我們可能不知道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661F20-2C49-4C3C-9CEF-76C59C923C3A}" type="slidenum">
              <a:rPr lang="en-US" altLang="zh-TW" smtClean="0"/>
              <a:pPr/>
              <a:t>68</a:t>
            </a:fld>
            <a:endParaRPr lang="en-US" altLang="zh-TW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9-18  disk</a:t>
            </a:r>
            <a:r>
              <a:rPr lang="zh-TW" altLang="en-US" dirty="0"/>
              <a:t>寫到</a:t>
            </a:r>
            <a:r>
              <a:rPr lang="en-US" altLang="zh-TW" dirty="0"/>
              <a:t>mem</a:t>
            </a:r>
            <a:r>
              <a:rPr lang="zh-TW" altLang="en-US" dirty="0"/>
              <a:t>時  也就是</a:t>
            </a:r>
            <a:r>
              <a:rPr lang="en-US" altLang="zh-TW" dirty="0"/>
              <a:t>IO</a:t>
            </a:r>
            <a:r>
              <a:rPr lang="zh-TW" altLang="en-US" dirty="0"/>
              <a:t>的時候   </a:t>
            </a:r>
            <a:r>
              <a:rPr lang="en-US" altLang="zh-TW" dirty="0"/>
              <a:t>buffer</a:t>
            </a:r>
            <a:r>
              <a:rPr lang="zh-TW" altLang="en-US" dirty="0"/>
              <a:t>要</a:t>
            </a:r>
            <a:r>
              <a:rPr lang="en-US" altLang="zh-TW" dirty="0"/>
              <a:t>lock</a:t>
            </a:r>
            <a:r>
              <a:rPr lang="zh-TW" altLang="en-US" dirty="0"/>
              <a:t>住  避免搬動  以保持寫入位置  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1E6907-B2F3-4B51-AE1B-0F7390E85C82}" type="slidenum">
              <a:rPr lang="en-US" altLang="zh-TW" smtClean="0"/>
              <a:pPr/>
              <a:t>69</a:t>
            </a:fld>
            <a:endParaRPr lang="en-US" altLang="zh-TW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399B96-DBD2-4A65-9E34-2D602509A193}" type="slidenum">
              <a:rPr lang="en-US" altLang="zh-TW" smtClean="0"/>
              <a:pPr/>
              <a:t>7</a:t>
            </a:fld>
            <a:endParaRPr lang="en-US" altLang="zh-TW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share</a:t>
            </a:r>
            <a:r>
              <a:rPr lang="zh-TW" altLang="en-US" dirty="0"/>
              <a:t>也</a:t>
            </a:r>
            <a:r>
              <a:rPr lang="en-US" altLang="zh-TW" dirty="0"/>
              <a:t>ok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3735BA-ECE7-474F-84A7-FC0C2CF2E2D7}" type="slidenum">
              <a:rPr lang="en-US" altLang="zh-TW" smtClean="0"/>
              <a:pPr/>
              <a:t>70</a:t>
            </a:fld>
            <a:endParaRPr lang="en-US" altLang="zh-TW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第一點  發現某一點</a:t>
            </a:r>
            <a:r>
              <a:rPr lang="en-US" altLang="zh-TW" dirty="0"/>
              <a:t>fault   </a:t>
            </a:r>
            <a:r>
              <a:rPr lang="zh-TW" altLang="en-US" dirty="0"/>
              <a:t>讀的時候就把附近的一起讀進來  類似</a:t>
            </a:r>
            <a:r>
              <a:rPr lang="en-US" altLang="zh-TW" dirty="0"/>
              <a:t>locality</a:t>
            </a:r>
            <a:r>
              <a:rPr lang="zh-TW" altLang="en-US" dirty="0"/>
              <a:t>    </a:t>
            </a:r>
            <a:r>
              <a:rPr lang="zh-TW" altLang="en-US" sz="1200" b="1" dirty="0">
                <a:solidFill>
                  <a:srgbClr val="3366FF"/>
                </a:solidFill>
              </a:rPr>
              <a:t>給這兩個參數  </a:t>
            </a:r>
            <a:r>
              <a:rPr lang="zh-TW" altLang="en-US" dirty="0">
                <a:solidFill>
                  <a:srgbClr val="3366FF"/>
                </a:solidFill>
              </a:rPr>
              <a:t>都是</a:t>
            </a:r>
            <a:r>
              <a:rPr lang="en-US" altLang="zh-TW" dirty="0" err="1">
                <a:solidFill>
                  <a:srgbClr val="3366FF"/>
                </a:solidFill>
              </a:rPr>
              <a:t>FrameNumber</a:t>
            </a:r>
            <a:r>
              <a:rPr lang="zh-TW" altLang="en-US" dirty="0">
                <a:solidFill>
                  <a:srgbClr val="3366FF"/>
                </a:solidFill>
              </a:rPr>
              <a:t>  知道分配多少個</a:t>
            </a:r>
            <a:r>
              <a:rPr lang="en-US" altLang="zh-TW" dirty="0">
                <a:solidFill>
                  <a:srgbClr val="3366FF"/>
                </a:solidFill>
              </a:rPr>
              <a:t>frame   min</a:t>
            </a:r>
            <a:r>
              <a:rPr lang="zh-TW" altLang="en-US" dirty="0">
                <a:solidFill>
                  <a:srgbClr val="3366FF"/>
                </a:solidFill>
              </a:rPr>
              <a:t>是說最少有多少個</a:t>
            </a:r>
            <a:r>
              <a:rPr lang="en-US" altLang="zh-TW" dirty="0">
                <a:solidFill>
                  <a:srgbClr val="3366FF"/>
                </a:solidFill>
              </a:rPr>
              <a:t>page max</a:t>
            </a:r>
            <a:r>
              <a:rPr lang="zh-TW" altLang="en-US" dirty="0">
                <a:solidFill>
                  <a:srgbClr val="3366FF"/>
                </a:solidFill>
              </a:rPr>
              <a:t>最多多少</a:t>
            </a:r>
            <a:endParaRPr lang="en-US" altLang="zh-TW" dirty="0">
              <a:solidFill>
                <a:srgbClr val="3366FF"/>
              </a:solidFill>
            </a:endParaRPr>
          </a:p>
          <a:p>
            <a:r>
              <a:rPr lang="zh-TW" altLang="en-US" dirty="0">
                <a:solidFill>
                  <a:srgbClr val="3366FF"/>
                </a:solidFill>
              </a:rPr>
              <a:t>五點   </a:t>
            </a:r>
            <a:r>
              <a:rPr lang="en-US" altLang="zh-TW" dirty="0">
                <a:solidFill>
                  <a:srgbClr val="3366FF"/>
                </a:solidFill>
              </a:rPr>
              <a:t>least of free mem</a:t>
            </a:r>
            <a:r>
              <a:rPr lang="zh-TW" altLang="en-US" dirty="0">
                <a:solidFill>
                  <a:srgbClr val="3366FF"/>
                </a:solidFill>
              </a:rPr>
              <a:t>太低  會回收一些</a:t>
            </a:r>
            <a:r>
              <a:rPr lang="en-US" altLang="zh-TW" dirty="0">
                <a:solidFill>
                  <a:srgbClr val="3366FF"/>
                </a:solidFill>
              </a:rPr>
              <a:t>proc</a:t>
            </a:r>
            <a:r>
              <a:rPr lang="zh-TW" altLang="en-US" dirty="0">
                <a:solidFill>
                  <a:srgbClr val="3366FF"/>
                </a:solidFill>
              </a:rPr>
              <a:t>裡面超過</a:t>
            </a:r>
            <a:r>
              <a:rPr lang="en-US" altLang="zh-TW" dirty="0">
                <a:solidFill>
                  <a:srgbClr val="3366FF"/>
                </a:solidFill>
              </a:rPr>
              <a:t>min</a:t>
            </a:r>
            <a:r>
              <a:rPr lang="zh-TW" altLang="en-US" dirty="0">
                <a:solidFill>
                  <a:srgbClr val="3366FF"/>
                </a:solidFill>
              </a:rPr>
              <a:t>的回來</a:t>
            </a:r>
            <a:r>
              <a:rPr lang="en-US" altLang="zh-TW" dirty="0">
                <a:solidFill>
                  <a:srgbClr val="3366FF"/>
                </a:solidFill>
              </a:rPr>
              <a:t>(</a:t>
            </a:r>
            <a:r>
              <a:rPr lang="zh-TW" altLang="en-US" dirty="0">
                <a:solidFill>
                  <a:srgbClr val="3366FF"/>
                </a:solidFill>
              </a:rPr>
              <a:t>六點</a:t>
            </a:r>
            <a:r>
              <a:rPr lang="en-US" altLang="zh-TW" dirty="0">
                <a:solidFill>
                  <a:srgbClr val="3366FF"/>
                </a:solidFill>
              </a:rPr>
              <a:t>)</a:t>
            </a:r>
            <a:r>
              <a:rPr lang="zh-TW" altLang="en-US" dirty="0">
                <a:solidFill>
                  <a:srgbClr val="3366FF"/>
                </a:solidFill>
              </a:rPr>
              <a:t>  分給其他人以提升    或是給新的</a:t>
            </a:r>
            <a:r>
              <a:rPr lang="en-US" altLang="zh-TW" dirty="0">
                <a:solidFill>
                  <a:srgbClr val="3366FF"/>
                </a:solidFill>
              </a:rPr>
              <a:t>proc 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0C8CBC-3E2D-4FC3-BEE6-55E52229CF90}" type="slidenum">
              <a:rPr lang="en-US" altLang="zh-TW" smtClean="0"/>
              <a:pPr/>
              <a:t>71</a:t>
            </a:fld>
            <a:endParaRPr lang="en-US" altLang="zh-TW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paging</a:t>
            </a:r>
            <a:r>
              <a:rPr lang="zh-TW" altLang="en-US" dirty="0"/>
              <a:t>其實有回收的意思   二點是說   </a:t>
            </a:r>
            <a:r>
              <a:rPr lang="en-US" altLang="zh-TW" dirty="0"/>
              <a:t>mem</a:t>
            </a:r>
            <a:r>
              <a:rPr lang="zh-TW" altLang="en-US" dirty="0"/>
              <a:t>空位還多於</a:t>
            </a:r>
            <a:r>
              <a:rPr lang="en-US" altLang="zh-TW" dirty="0"/>
              <a:t>1/64</a:t>
            </a:r>
            <a:r>
              <a:rPr lang="zh-TW" altLang="en-US" dirty="0"/>
              <a:t>時   有人要就給    快用光了才開始</a:t>
            </a:r>
            <a:r>
              <a:rPr lang="en-US" altLang="zh-TW" dirty="0"/>
              <a:t>paging</a:t>
            </a:r>
            <a:r>
              <a:rPr lang="zh-TW" altLang="en-US" dirty="0"/>
              <a:t>   這邊回收速度比較慢     到了三點第二個更低的門檻  加快回收速度 </a:t>
            </a:r>
            <a:r>
              <a:rPr lang="en-US" altLang="zh-TW" dirty="0"/>
              <a:t>(</a:t>
            </a:r>
            <a:r>
              <a:rPr lang="zh-TW" altLang="en-US" dirty="0"/>
              <a:t>一秒回收</a:t>
            </a:r>
            <a:r>
              <a:rPr lang="en-US" altLang="zh-TW" dirty="0"/>
              <a:t>4~100</a:t>
            </a:r>
            <a:r>
              <a:rPr lang="zh-TW" altLang="en-US" dirty="0"/>
              <a:t>次 意思類似之前說的  每次掃過去就</a:t>
            </a:r>
            <a:r>
              <a:rPr lang="en-US" altLang="zh-TW" dirty="0"/>
              <a:t>reference bit 1</a:t>
            </a:r>
            <a:r>
              <a:rPr lang="zh-TW" altLang="en-US" dirty="0"/>
              <a:t>變</a:t>
            </a:r>
            <a:r>
              <a:rPr lang="en-US" altLang="zh-TW" dirty="0"/>
              <a:t>0 </a:t>
            </a:r>
            <a:r>
              <a:rPr lang="zh-TW" altLang="en-US" dirty="0"/>
              <a:t>和</a:t>
            </a:r>
            <a:r>
              <a:rPr lang="en-US" altLang="zh-TW" dirty="0"/>
              <a:t>  0</a:t>
            </a:r>
            <a:r>
              <a:rPr lang="zh-TW" altLang="en-US" dirty="0"/>
              <a:t>變回收  </a:t>
            </a:r>
            <a:r>
              <a:rPr lang="en-US" altLang="zh-TW" dirty="0"/>
              <a:t>1&gt;0 0</a:t>
            </a:r>
            <a:r>
              <a:rPr lang="zh-TW" altLang="en-US" dirty="0"/>
              <a:t>還是</a:t>
            </a:r>
            <a:r>
              <a:rPr lang="en-US" altLang="zh-TW" dirty="0"/>
              <a:t>0</a:t>
            </a:r>
            <a:r>
              <a:rPr lang="zh-TW" altLang="en-US" dirty="0"/>
              <a:t>就代表沒用到   </a:t>
            </a:r>
            <a:r>
              <a:rPr lang="en-US" altLang="zh-TW" dirty="0"/>
              <a:t>) </a:t>
            </a:r>
            <a:r>
              <a:rPr lang="zh-TW" altLang="en-US" dirty="0"/>
              <a:t> 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6B72AA-E38B-4F00-82E8-1F7A20705A99}" type="slidenum">
              <a:rPr lang="en-US" altLang="zh-TW" smtClean="0"/>
              <a:pPr/>
              <a:t>72</a:t>
            </a:fld>
            <a:endParaRPr lang="en-US" altLang="zh-TW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前手後手以</a:t>
            </a:r>
            <a:r>
              <a:rPr lang="en-US" altLang="zh-TW" dirty="0"/>
              <a:t>x</a:t>
            </a:r>
            <a:r>
              <a:rPr lang="zh-TW" altLang="en-US" dirty="0"/>
              <a:t>軸為例   就是  一個在</a:t>
            </a:r>
            <a:r>
              <a:rPr lang="en-US" altLang="zh-TW" dirty="0"/>
              <a:t>3  </a:t>
            </a:r>
            <a:r>
              <a:rPr lang="zh-TW" altLang="en-US" dirty="0"/>
              <a:t>一個在</a:t>
            </a:r>
            <a:r>
              <a:rPr lang="en-US" altLang="zh-TW" dirty="0"/>
              <a:t>9</a:t>
            </a:r>
            <a:r>
              <a:rPr lang="zh-TW" altLang="en-US" dirty="0"/>
              <a:t>  同時往左或右移動       一個系統的</a:t>
            </a:r>
            <a:r>
              <a:rPr lang="en-US" altLang="zh-TW" dirty="0"/>
              <a:t>page</a:t>
            </a:r>
            <a:r>
              <a:rPr lang="zh-TW" altLang="en-US" dirty="0"/>
              <a:t>可以到上百萬   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B7AAC2-2F92-4AC0-A46F-D8990F0F6FB4}" type="slidenum">
              <a:rPr lang="en-US" altLang="zh-TW" smtClean="0"/>
              <a:pPr/>
              <a:t>73</a:t>
            </a:fld>
            <a:endParaRPr lang="en-US" altLang="zh-TW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FD71E8-1A1B-4880-AF5B-AC0928186245}" type="slidenum">
              <a:rPr lang="en-US" altLang="zh-TW" smtClean="0"/>
              <a:pPr/>
              <a:t>74</a:t>
            </a:fld>
            <a:endParaRPr lang="en-US" altLang="zh-TW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CED271-E1F7-409E-89AD-31835F028052}" type="slidenum">
              <a:rPr lang="en-US" altLang="zh-TW" smtClean="0"/>
              <a:pPr/>
              <a:t>8</a:t>
            </a:fld>
            <a:endParaRPr lang="en-US" altLang="zh-TW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sz="1200" dirty="0"/>
              <a:t>invalid reference </a:t>
            </a:r>
            <a:r>
              <a:rPr lang="en-US" altLang="zh-TW" sz="1200" dirty="0">
                <a:sym typeface="Symbol" charset="2"/>
              </a:rPr>
              <a:t> abort  </a:t>
            </a:r>
            <a:r>
              <a:rPr lang="zh-TW" altLang="en-US" sz="1200" dirty="0">
                <a:sym typeface="Symbol" charset="2"/>
              </a:rPr>
              <a:t>例如寫到其他</a:t>
            </a:r>
            <a:r>
              <a:rPr lang="en-US" altLang="zh-TW" sz="1200" dirty="0">
                <a:sym typeface="Symbol" charset="2"/>
              </a:rPr>
              <a:t>proc</a:t>
            </a:r>
            <a:r>
              <a:rPr lang="zh-TW" altLang="en-US" sz="1200" dirty="0">
                <a:sym typeface="Symbol" charset="2"/>
              </a:rPr>
              <a:t>位置  </a:t>
            </a:r>
            <a:r>
              <a:rPr lang="en-US" altLang="zh-TW" sz="1200" dirty="0">
                <a:sym typeface="Symbol" charset="2"/>
              </a:rPr>
              <a:t>OS</a:t>
            </a:r>
            <a:r>
              <a:rPr lang="zh-TW" altLang="en-US" sz="1200" dirty="0">
                <a:sym typeface="Symbol" charset="2"/>
              </a:rPr>
              <a:t>要保護  就要終止  </a:t>
            </a:r>
            <a:r>
              <a:rPr lang="en-US" altLang="zh-TW" sz="1200" dirty="0">
                <a:sym typeface="Symbol" charset="2"/>
              </a:rPr>
              <a:t>4-2 end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7AD639-21AC-4341-8926-5FD45A185362}" type="slidenum">
              <a:rPr lang="en-US" altLang="zh-TW" smtClean="0"/>
              <a:pPr/>
              <a:t>9</a:t>
            </a:fld>
            <a:endParaRPr lang="en-US" altLang="zh-TW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  4-2 end 4-3 start</a:t>
            </a:r>
            <a:r>
              <a:rPr lang="zh-TW" altLang="en-US" dirty="0"/>
              <a:t>左邊</a:t>
            </a:r>
            <a:r>
              <a:rPr lang="en-US" altLang="zh-TW" dirty="0"/>
              <a:t>mem  </a:t>
            </a:r>
            <a:r>
              <a:rPr lang="zh-TW" altLang="en-US" dirty="0"/>
              <a:t>一個個</a:t>
            </a:r>
            <a:r>
              <a:rPr lang="en-US" altLang="zh-TW" dirty="0"/>
              <a:t>frame  </a:t>
            </a:r>
            <a:r>
              <a:rPr lang="zh-TW" altLang="en-US" dirty="0"/>
              <a:t>右邊</a:t>
            </a:r>
            <a:r>
              <a:rPr lang="en-US" altLang="zh-TW" dirty="0"/>
              <a:t>disk </a:t>
            </a:r>
            <a:r>
              <a:rPr lang="zh-TW" altLang="en-US" dirty="0"/>
              <a:t>一個個</a:t>
            </a:r>
            <a:r>
              <a:rPr lang="en-US" altLang="zh-TW" dirty="0"/>
              <a:t>block   </a:t>
            </a:r>
            <a:r>
              <a:rPr lang="zh-TW" altLang="en-US" dirty="0"/>
              <a:t>左右邊塗上是連續  實際上可以不連續看實作機制    </a:t>
            </a:r>
            <a:r>
              <a:rPr lang="en-US" altLang="zh-TW" dirty="0"/>
              <a:t>swap out A in B</a:t>
            </a:r>
            <a:endParaRPr lang="zh-TW" altLang="zh-TW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</p:grpSp>
      <p:pic>
        <p:nvPicPr>
          <p:cNvPr id="7" name="Picture 9" descr="dino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24326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zh-TW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63563" y="2778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46437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38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ea typeface="+mn-ea"/>
            </a:endParaRPr>
          </a:p>
        </p:txBody>
      </p:sp>
      <p:sp>
        <p:nvSpPr>
          <p:cNvPr id="146439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0" name="Rectangle 8"/>
          <p:cNvSpPr>
            <a:spLocks noChangeArrowheads="1"/>
          </p:cNvSpPr>
          <p:nvPr userDrawn="1"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1" name="Text Box 9"/>
          <p:cNvSpPr txBox="1">
            <a:spLocks noChangeArrowheads="1"/>
          </p:cNvSpPr>
          <p:nvPr/>
        </p:nvSpPr>
        <p:spPr bwMode="auto">
          <a:xfrm>
            <a:off x="8440293" y="6507163"/>
            <a:ext cx="55175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TW" sz="1400" b="1" dirty="0">
                <a:solidFill>
                  <a:schemeClr val="tx1"/>
                </a:solidFill>
                <a:latin typeface="Helvetica" pitchFamily="34" charset="0"/>
              </a:rPr>
              <a:t>9.</a:t>
            </a:r>
            <a:fld id="{200C53B6-F49C-4AD2-B03B-91DC0AA133AC}" type="slidenum">
              <a:rPr lang="en-US" altLang="zh-TW" sz="1400" b="1" smtClean="0">
                <a:solidFill>
                  <a:schemeClr val="tx1"/>
                </a:solidFill>
                <a:latin typeface="Helvetica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TW" sz="1400" b="1" dirty="0">
              <a:solidFill>
                <a:schemeClr val="tx1"/>
              </a:solidFill>
              <a:latin typeface="Helvetic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2" charset="2"/>
        <a:buChar char="n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2" charset="2"/>
        <a:buChar char="l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z="5400" dirty="0"/>
              <a:t>Chapter 9:  </a:t>
            </a:r>
            <a:br>
              <a:rPr lang="en-US" altLang="zh-TW" sz="5400" dirty="0"/>
            </a:br>
            <a:r>
              <a:rPr lang="en-US" altLang="zh-TW" sz="5400" dirty="0"/>
              <a:t>Virtual-Memory Management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Valid-Invalid Bit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3016" y="922276"/>
            <a:ext cx="8299888" cy="5715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With each </a:t>
            </a:r>
            <a:r>
              <a:rPr lang="en-US" altLang="zh-TW" dirty="0">
                <a:solidFill>
                  <a:srgbClr val="FF0000"/>
                </a:solidFill>
              </a:rPr>
              <a:t>page table </a:t>
            </a:r>
            <a:r>
              <a:rPr lang="en-US" altLang="zh-TW" dirty="0"/>
              <a:t>entry a valid–invalid bit is associated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en-US" altLang="zh-TW" b="1" dirty="0">
                <a:solidFill>
                  <a:srgbClr val="FF0000"/>
                </a:solidFill>
              </a:rPr>
              <a:t>v</a:t>
            </a:r>
            <a:r>
              <a:rPr lang="en-US" altLang="zh-TW" dirty="0"/>
              <a:t> </a:t>
            </a:r>
            <a:r>
              <a:rPr lang="en-US" altLang="zh-TW" dirty="0">
                <a:sym typeface="Symbol" charset="2"/>
              </a:rPr>
              <a:t> in-memory,</a:t>
            </a:r>
            <a:r>
              <a:rPr lang="en-US" altLang="zh-TW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dirty="0">
                <a:sym typeface="Symbol" charset="2"/>
              </a:rPr>
              <a:t>  not-in-memory)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ym typeface="Symbol" charset="2"/>
              </a:rPr>
              <a:t>Initially valid–invalid bit is set to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(invalid)</a:t>
            </a:r>
            <a:r>
              <a:rPr lang="en-US" altLang="zh-TW" dirty="0">
                <a:sym typeface="Symbol" charset="2"/>
              </a:rPr>
              <a:t>on all entries</a:t>
            </a:r>
          </a:p>
          <a:p>
            <a:pPr>
              <a:lnSpc>
                <a:spcPct val="90000"/>
              </a:lnSpc>
            </a:pPr>
            <a:r>
              <a:rPr lang="zh-TW" altLang="en-US" dirty="0">
                <a:sym typeface="Symbol" charset="2"/>
              </a:rPr>
              <a:t>搬進來之後才設成設成 </a:t>
            </a:r>
            <a:r>
              <a:rPr lang="en-US" altLang="zh-TW" dirty="0">
                <a:sym typeface="Symbol" charset="2"/>
              </a:rPr>
              <a:t>valid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ym typeface="Symbol" charset="2"/>
              </a:rPr>
              <a:t>Example of a page table snapshot:</a:t>
            </a: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endParaRPr lang="en-US" altLang="zh-TW" dirty="0">
              <a:sym typeface="Symbol" charset="2"/>
            </a:endParaRPr>
          </a:p>
          <a:p>
            <a:pPr>
              <a:lnSpc>
                <a:spcPct val="90000"/>
              </a:lnSpc>
            </a:pPr>
            <a:endParaRPr lang="en-US" altLang="zh-TW" dirty="0">
              <a:sym typeface="Symbol" charset="2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ym typeface="Symbol" charset="2"/>
              </a:rPr>
              <a:t>During address translation, if valid–invalid bit in page table entry</a:t>
            </a:r>
            <a:r>
              <a:rPr lang="zh-TW" altLang="en-US" dirty="0">
                <a:sym typeface="Symbol" charset="2"/>
              </a:rPr>
              <a:t> </a:t>
            </a:r>
            <a:r>
              <a:rPr lang="en-US" altLang="zh-TW" dirty="0">
                <a:sym typeface="Symbol" charset="2"/>
              </a:rPr>
              <a:t>is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dirty="0">
                <a:sym typeface="Symbol" charset="2"/>
              </a:rPr>
              <a:t> 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page fault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5773277" y="2457109"/>
            <a:ext cx="1878012" cy="2667000"/>
          </a:xfrm>
          <a:prstGeom prst="rect">
            <a:avLst/>
          </a:prstGeom>
          <a:solidFill>
            <a:srgbClr val="FFFF00"/>
          </a:solidFill>
          <a:ln w="57150" cmpd="thickThin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zh-TW" b="1">
              <a:latin typeface="Candara" pitchFamily="34" charset="0"/>
            </a:endParaRP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5724064" y="27412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>
            <a:off x="5724064" y="30460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5724064" y="33508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>
            <a:off x="5724064" y="36556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1" name="Line 10"/>
          <p:cNvSpPr>
            <a:spLocks noChangeShapeType="1"/>
          </p:cNvSpPr>
          <p:nvPr/>
        </p:nvSpPr>
        <p:spPr bwMode="auto">
          <a:xfrm>
            <a:off x="5724064" y="39604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2" name="Line 11"/>
          <p:cNvSpPr>
            <a:spLocks noChangeShapeType="1"/>
          </p:cNvSpPr>
          <p:nvPr/>
        </p:nvSpPr>
        <p:spPr bwMode="auto">
          <a:xfrm>
            <a:off x="5724064" y="4517684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3" name="Line 12"/>
          <p:cNvSpPr>
            <a:spLocks noChangeShapeType="1"/>
          </p:cNvSpPr>
          <p:nvPr/>
        </p:nvSpPr>
        <p:spPr bwMode="auto">
          <a:xfrm>
            <a:off x="5724064" y="47986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4" name="Line 13"/>
          <p:cNvSpPr>
            <a:spLocks noChangeShapeType="1"/>
          </p:cNvSpPr>
          <p:nvPr/>
        </p:nvSpPr>
        <p:spPr bwMode="auto">
          <a:xfrm>
            <a:off x="7171864" y="2131672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5" name="Text Box 14"/>
          <p:cNvSpPr txBox="1">
            <a:spLocks noChangeArrowheads="1"/>
          </p:cNvSpPr>
          <p:nvPr/>
        </p:nvSpPr>
        <p:spPr bwMode="auto">
          <a:xfrm>
            <a:off x="7249652" y="2407897"/>
            <a:ext cx="3079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6" name="Text Box 15"/>
          <p:cNvSpPr txBox="1">
            <a:spLocks noChangeArrowheads="1"/>
          </p:cNvSpPr>
          <p:nvPr/>
        </p:nvSpPr>
        <p:spPr bwMode="auto">
          <a:xfrm>
            <a:off x="7251239" y="2707934"/>
            <a:ext cx="307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7" name="Text Box 16"/>
          <p:cNvSpPr txBox="1">
            <a:spLocks noChangeArrowheads="1"/>
          </p:cNvSpPr>
          <p:nvPr/>
        </p:nvSpPr>
        <p:spPr bwMode="auto">
          <a:xfrm>
            <a:off x="7249652" y="3007972"/>
            <a:ext cx="3079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8" name="Text Box 17"/>
          <p:cNvSpPr txBox="1">
            <a:spLocks noChangeArrowheads="1"/>
          </p:cNvSpPr>
          <p:nvPr/>
        </p:nvSpPr>
        <p:spPr bwMode="auto">
          <a:xfrm>
            <a:off x="7251239" y="3336584"/>
            <a:ext cx="307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9" name="Text Box 18"/>
          <p:cNvSpPr txBox="1">
            <a:spLocks noChangeArrowheads="1"/>
          </p:cNvSpPr>
          <p:nvPr/>
        </p:nvSpPr>
        <p:spPr bwMode="auto">
          <a:xfrm>
            <a:off x="7279814" y="36556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0" name="Text Box 19"/>
          <p:cNvSpPr txBox="1">
            <a:spLocks noChangeArrowheads="1"/>
          </p:cNvSpPr>
          <p:nvPr/>
        </p:nvSpPr>
        <p:spPr bwMode="auto">
          <a:xfrm>
            <a:off x="7279814" y="44938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1" name="Text Box 20"/>
          <p:cNvSpPr txBox="1">
            <a:spLocks noChangeArrowheads="1"/>
          </p:cNvSpPr>
          <p:nvPr/>
        </p:nvSpPr>
        <p:spPr bwMode="auto">
          <a:xfrm>
            <a:off x="7279814" y="47986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2" name="Text Box 21"/>
          <p:cNvSpPr txBox="1">
            <a:spLocks noChangeArrowheads="1"/>
          </p:cNvSpPr>
          <p:nvPr/>
        </p:nvSpPr>
        <p:spPr bwMode="auto">
          <a:xfrm>
            <a:off x="6225714" y="4036672"/>
            <a:ext cx="476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latin typeface="Candara" pitchFamily="34" charset="0"/>
              </a:rPr>
              <a:t>….</a:t>
            </a:r>
          </a:p>
        </p:txBody>
      </p:sp>
      <p:sp>
        <p:nvSpPr>
          <p:cNvPr id="13333" name="Text Box 22"/>
          <p:cNvSpPr txBox="1">
            <a:spLocks noChangeArrowheads="1"/>
          </p:cNvSpPr>
          <p:nvPr/>
        </p:nvSpPr>
        <p:spPr bwMode="auto">
          <a:xfrm>
            <a:off x="6105043" y="2130184"/>
            <a:ext cx="79220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Frame #</a:t>
            </a:r>
          </a:p>
        </p:txBody>
      </p:sp>
      <p:sp>
        <p:nvSpPr>
          <p:cNvPr id="13334" name="Text Box 23"/>
          <p:cNvSpPr txBox="1">
            <a:spLocks noChangeArrowheads="1"/>
          </p:cNvSpPr>
          <p:nvPr/>
        </p:nvSpPr>
        <p:spPr bwMode="auto">
          <a:xfrm>
            <a:off x="7195677" y="2131672"/>
            <a:ext cx="1347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valid-invalid bit</a:t>
            </a:r>
          </a:p>
        </p:txBody>
      </p:sp>
      <p:sp>
        <p:nvSpPr>
          <p:cNvPr id="13335" name="Text Box 24"/>
          <p:cNvSpPr txBox="1">
            <a:spLocks noChangeArrowheads="1"/>
          </p:cNvSpPr>
          <p:nvPr/>
        </p:nvSpPr>
        <p:spPr bwMode="auto">
          <a:xfrm>
            <a:off x="6274927" y="5103472"/>
            <a:ext cx="10112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page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25231" y="173426"/>
            <a:ext cx="8361362" cy="844550"/>
          </a:xfrm>
        </p:spPr>
        <p:txBody>
          <a:bodyPr/>
          <a:lstStyle/>
          <a:p>
            <a:pPr eaLnBrk="1" hangingPunct="1"/>
            <a:r>
              <a:rPr lang="en-US" altLang="zh-TW" sz="3200" dirty="0"/>
              <a:t>Page Table When Some Pages Are Not in Main Memory</a:t>
            </a: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2625" y="1243013"/>
            <a:ext cx="5430838" cy="524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950372" y="2433146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945115" y="3090041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955625" y="4014952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3026980" y="2349060"/>
            <a:ext cx="1403131" cy="245942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Fault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8343" y="1044575"/>
            <a:ext cx="7842250" cy="42100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/>
              <a:t>If there is a reference to a page, </a:t>
            </a:r>
            <a:r>
              <a:rPr lang="en-US" altLang="zh-TW" sz="2400" dirty="0">
                <a:solidFill>
                  <a:srgbClr val="FF0000"/>
                </a:solidFill>
              </a:rPr>
              <a:t>first reference </a:t>
            </a:r>
            <a:r>
              <a:rPr lang="en-US" altLang="zh-TW" sz="2400" dirty="0"/>
              <a:t>to that page will trap to operating system: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zh-TW" sz="2400" dirty="0">
                <a:solidFill>
                  <a:srgbClr val="3366FF"/>
                </a:solidFill>
                <a:sym typeface="Symbol" charset="2"/>
              </a:rPr>
              <a:t>              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Operating system looks at another table to decide:</a:t>
            </a:r>
          </a:p>
          <a:p>
            <a:pPr marL="800100" lvl="1" indent="-342900">
              <a:lnSpc>
                <a:spcPct val="90000"/>
              </a:lnSpc>
            </a:pPr>
            <a:r>
              <a:rPr lang="en-US" altLang="zh-TW" sz="2400" dirty="0"/>
              <a:t>Invalid reference </a:t>
            </a:r>
            <a:r>
              <a:rPr lang="en-US" altLang="zh-TW" sz="2400" dirty="0">
                <a:sym typeface="Symbol" charset="2"/>
              </a:rPr>
              <a:t> abort</a:t>
            </a:r>
            <a:r>
              <a:rPr lang="zh-TW" altLang="en-US" sz="2400" dirty="0">
                <a:sym typeface="Symbol" charset="2"/>
              </a:rPr>
              <a:t>  </a:t>
            </a:r>
            <a:r>
              <a:rPr lang="en-US" altLang="zh-TW" sz="2400" dirty="0" err="1">
                <a:sym typeface="Symbol" charset="2"/>
              </a:rPr>
              <a:t>e.g</a:t>
            </a:r>
            <a:r>
              <a:rPr lang="zh-TW" altLang="en-US" sz="2400" dirty="0">
                <a:sym typeface="Symbol" charset="2"/>
              </a:rPr>
              <a:t>超出自己範圍 別人的 就不能用</a:t>
            </a:r>
            <a:endParaRPr lang="en-US" altLang="zh-TW" sz="2400" dirty="0">
              <a:sym typeface="Symbol" charset="2"/>
            </a:endParaRPr>
          </a:p>
          <a:p>
            <a:pPr marL="800100" lvl="1" indent="-342900">
              <a:lnSpc>
                <a:spcPct val="90000"/>
              </a:lnSpc>
            </a:pPr>
            <a:r>
              <a:rPr lang="en-US" altLang="zh-TW" sz="2400" dirty="0">
                <a:sym typeface="Symbol" charset="2"/>
              </a:rPr>
              <a:t>Just not in memory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Get empty frame from physical memory  </a:t>
            </a:r>
            <a:r>
              <a:rPr lang="zh-TW" altLang="en-US" sz="2400" dirty="0">
                <a:sym typeface="Symbol" charset="2"/>
              </a:rPr>
              <a:t>拿</a:t>
            </a:r>
            <a:r>
              <a:rPr lang="en-US" altLang="zh-TW" sz="2400" dirty="0">
                <a:sym typeface="Symbol" charset="2"/>
              </a:rPr>
              <a:t>mem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Swap page into frame</a:t>
            </a:r>
            <a:r>
              <a:rPr lang="zh-TW" altLang="en-US" sz="2400" dirty="0">
                <a:sym typeface="Symbol" charset="2"/>
              </a:rPr>
              <a:t> </a:t>
            </a:r>
            <a:r>
              <a:rPr lang="en-US" altLang="zh-TW" sz="2400" dirty="0">
                <a:sym typeface="Symbol" charset="2"/>
              </a:rPr>
              <a:t>from disk</a:t>
            </a:r>
            <a:r>
              <a:rPr lang="zh-TW" altLang="en-US" sz="2400" dirty="0">
                <a:sym typeface="Symbol" charset="2"/>
              </a:rPr>
              <a:t>   換</a:t>
            </a:r>
            <a:r>
              <a:rPr lang="en-US" altLang="zh-TW" sz="2400" dirty="0">
                <a:sym typeface="Symbol" charset="2"/>
              </a:rPr>
              <a:t>disk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Reset tables   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Set validation bit = 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v   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產生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page fault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重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load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相當於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IO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 所以會進入</a:t>
            </a:r>
            <a:r>
              <a:rPr lang="en-US" altLang="zh-TW" dirty="0">
                <a:solidFill>
                  <a:srgbClr val="FF0000"/>
                </a:solidFill>
                <a:sym typeface="Symbol" charset="2"/>
              </a:rPr>
              <a:t>wait &gt;</a:t>
            </a:r>
            <a:r>
              <a:rPr lang="zh-TW" altLang="en-US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dirty="0">
                <a:solidFill>
                  <a:srgbClr val="FF0000"/>
                </a:solidFill>
                <a:sym typeface="Symbol" charset="2"/>
              </a:rPr>
              <a:t>IO</a:t>
            </a:r>
            <a:r>
              <a:rPr lang="zh-TW" altLang="en-US" dirty="0">
                <a:solidFill>
                  <a:srgbClr val="FF0000"/>
                </a:solidFill>
                <a:sym typeface="Symbol" charset="2"/>
              </a:rPr>
              <a:t>完再</a:t>
            </a:r>
            <a:r>
              <a:rPr lang="en-US" altLang="zh-TW" dirty="0">
                <a:solidFill>
                  <a:srgbClr val="FF0000"/>
                </a:solidFill>
                <a:sym typeface="Symbol" charset="2"/>
              </a:rPr>
              <a:t>ready  6</a:t>
            </a:r>
            <a:r>
              <a:rPr lang="zh-TW" altLang="en-US" dirty="0">
                <a:solidFill>
                  <a:srgbClr val="FF0000"/>
                </a:solidFill>
                <a:sym typeface="Symbol" charset="2"/>
              </a:rPr>
              <a:t>再啟動</a:t>
            </a:r>
            <a:endParaRPr lang="en-US" altLang="zh-TW" sz="2400" dirty="0">
              <a:sym typeface="Symbol" charset="2"/>
            </a:endParaRP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Restart the instruction that caused the page fault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Steps in Handling a Page Fault</a:t>
            </a:r>
          </a:p>
        </p:txBody>
      </p:sp>
      <p:pic>
        <p:nvPicPr>
          <p:cNvPr id="1741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1266" y="1154495"/>
            <a:ext cx="7167563" cy="539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049519" y="301121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204139" y="251722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3725918" y="120343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5912070" y="479272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895602" y="478746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2039010" y="383628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3463161" y="354198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468413" y="3515710"/>
            <a:ext cx="29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v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Performance of Demand Paging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00" y="1050925"/>
            <a:ext cx="8229600" cy="4530725"/>
          </a:xfrm>
        </p:spPr>
        <p:txBody>
          <a:bodyPr/>
          <a:lstStyle/>
          <a:p>
            <a:pPr>
              <a:tabLst>
                <a:tab pos="2165350" algn="l"/>
                <a:tab pos="2857500" algn="l"/>
              </a:tabLst>
            </a:pPr>
            <a:r>
              <a:rPr lang="en-US" altLang="zh-TW" sz="2800" dirty="0"/>
              <a:t>Page Fault Rate 0 </a:t>
            </a:r>
            <a:r>
              <a:rPr lang="en-US" altLang="zh-TW" sz="2800" dirty="0">
                <a:sym typeface="Symbol" charset="2"/>
              </a:rPr>
              <a:t>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 1.0</a:t>
            </a:r>
          </a:p>
          <a:p>
            <a:pPr lvl="1"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if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= 0 no page faults </a:t>
            </a:r>
          </a:p>
          <a:p>
            <a:pPr lvl="1"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if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= 1, every reference is a fault</a:t>
            </a:r>
          </a:p>
          <a:p>
            <a:pPr>
              <a:tabLst>
                <a:tab pos="2165350" algn="l"/>
                <a:tab pos="2857500" algn="l"/>
              </a:tabLst>
            </a:pPr>
            <a:r>
              <a:rPr lang="en-US" altLang="zh-TW" sz="2800" b="1" dirty="0">
                <a:solidFill>
                  <a:srgbClr val="FF0000"/>
                </a:solidFill>
                <a:sym typeface="Symbol" charset="2"/>
              </a:rPr>
              <a:t>Effective Access Time (EAT)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EAT = (1 –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)</a:t>
            </a:r>
            <a:r>
              <a:rPr lang="zh-TW" altLang="en-US" sz="2800" dirty="0">
                <a:sym typeface="Symbol" charset="2"/>
              </a:rPr>
              <a:t>沒</a:t>
            </a:r>
            <a:r>
              <a:rPr lang="en-US" altLang="zh-TW" sz="2800" dirty="0">
                <a:sym typeface="Symbol" charset="2"/>
              </a:rPr>
              <a:t>fault x memory access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+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(page fault overhead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           + swap page out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           + swap page in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           + restart overhead)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Demand Paging Example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1047750"/>
            <a:ext cx="8229600" cy="4530725"/>
          </a:xfrm>
        </p:spPr>
        <p:txBody>
          <a:bodyPr/>
          <a:lstStyle/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Memory access time = 200 nanoseconds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Average page-fault service time = 8 milliseconds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EAT = (1 – p) x 200 + p (8 milliseconds)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	        = (1 – p ) x 200 + p x 8,000,000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              = 200 + p x 7,999,800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If one access out of 1,000 causes a page fault, then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         EAT = 8.2 microseconds. (8+1000*0.0002)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      This is a slowdown by </a:t>
            </a:r>
            <a:r>
              <a:rPr lang="en-US" altLang="zh-TW" sz="2800" dirty="0">
                <a:solidFill>
                  <a:srgbClr val="FF0000"/>
                </a:solidFill>
              </a:rPr>
              <a:t>a factor of 40!!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Process Creation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326" y="1233488"/>
            <a:ext cx="8229600" cy="4530725"/>
          </a:xfrm>
        </p:spPr>
        <p:txBody>
          <a:bodyPr/>
          <a:lstStyle/>
          <a:p>
            <a:pPr marL="381000" indent="-381000"/>
            <a:r>
              <a:rPr lang="en-US" altLang="zh-TW" sz="3200" dirty="0"/>
              <a:t>Virtual memory allows other benefits during process creation:</a:t>
            </a:r>
          </a:p>
          <a:p>
            <a:pPr marL="381000" indent="-381000">
              <a:buFont typeface="Monotype Sorts" charset="2"/>
              <a:buNone/>
            </a:pPr>
            <a:r>
              <a:rPr lang="en-US" altLang="zh-TW" sz="3200" dirty="0"/>
              <a:t>	- </a:t>
            </a:r>
            <a:r>
              <a:rPr lang="en-US" altLang="zh-TW" sz="3200" b="1" dirty="0">
                <a:solidFill>
                  <a:srgbClr val="FF0000"/>
                </a:solidFill>
              </a:rPr>
              <a:t>Copy-on-Write</a:t>
            </a:r>
          </a:p>
          <a:p>
            <a:pPr marL="381000" indent="-381000">
              <a:buFont typeface="Monotype Sorts" charset="2"/>
              <a:buNone/>
            </a:pPr>
            <a:r>
              <a:rPr lang="en-US" altLang="zh-TW" sz="3200" dirty="0"/>
              <a:t>	- </a:t>
            </a:r>
            <a:r>
              <a:rPr lang="en-US" altLang="zh-TW" sz="3200" b="1" dirty="0">
                <a:solidFill>
                  <a:srgbClr val="FF0000"/>
                </a:solidFill>
              </a:rPr>
              <a:t>Memory-Mapped Files </a:t>
            </a:r>
            <a:r>
              <a:rPr lang="en-US" altLang="zh-TW" sz="3200" dirty="0"/>
              <a:t>(later)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Copy-on-Write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4194" y="1170424"/>
            <a:ext cx="7948613" cy="4530725"/>
          </a:xfrm>
        </p:spPr>
        <p:txBody>
          <a:bodyPr/>
          <a:lstStyle/>
          <a:p>
            <a:r>
              <a:rPr lang="en-US" altLang="zh-TW" sz="2800" dirty="0"/>
              <a:t>Copy-on-Write (COW) allows both parent and child processes to </a:t>
            </a:r>
            <a:r>
              <a:rPr lang="en-US" altLang="zh-TW" sz="2800" dirty="0">
                <a:solidFill>
                  <a:srgbClr val="FF0000"/>
                </a:solidFill>
              </a:rPr>
              <a:t>initially </a:t>
            </a:r>
            <a:r>
              <a:rPr lang="en-US" altLang="zh-TW" sz="2800" i="1" dirty="0">
                <a:solidFill>
                  <a:srgbClr val="FF0000"/>
                </a:solidFill>
              </a:rPr>
              <a:t>share</a:t>
            </a:r>
            <a:r>
              <a:rPr lang="en-US" altLang="zh-TW" sz="2800" dirty="0">
                <a:solidFill>
                  <a:srgbClr val="FF0000"/>
                </a:solidFill>
              </a:rPr>
              <a:t> the same pages </a:t>
            </a:r>
            <a:r>
              <a:rPr lang="en-US" altLang="zh-TW" sz="2800" dirty="0"/>
              <a:t>in memory</a:t>
            </a:r>
          </a:p>
          <a:p>
            <a:r>
              <a:rPr lang="en-US" altLang="zh-TW" sz="2800" dirty="0">
                <a:solidFill>
                  <a:srgbClr val="FF0000"/>
                </a:solidFill>
              </a:rPr>
              <a:t>If either process modifies a shared page, only then is the page copied</a:t>
            </a:r>
          </a:p>
          <a:p>
            <a:r>
              <a:rPr lang="en-US" altLang="zh-TW" sz="2800" dirty="0"/>
              <a:t>COW allows more efficient process creation as </a:t>
            </a:r>
            <a:r>
              <a:rPr lang="en-US" altLang="zh-TW" sz="2800" dirty="0">
                <a:solidFill>
                  <a:srgbClr val="FF0000"/>
                </a:solidFill>
              </a:rPr>
              <a:t>only modified pages are copied</a:t>
            </a:r>
          </a:p>
          <a:p>
            <a:r>
              <a:rPr lang="en-US" altLang="zh-TW" sz="2800" dirty="0"/>
              <a:t>Free pages are allocated from a </a:t>
            </a:r>
            <a:r>
              <a:rPr lang="en-US" altLang="zh-TW" sz="2800" b="1" dirty="0"/>
              <a:t>pool</a:t>
            </a:r>
            <a:r>
              <a:rPr lang="en-US" altLang="zh-TW" sz="2800" dirty="0"/>
              <a:t> of zeroed-out pages(</a:t>
            </a:r>
            <a:r>
              <a:rPr lang="zh-TW" altLang="en-US" sz="2800" dirty="0"/>
              <a:t>沒說</a:t>
            </a:r>
            <a:r>
              <a:rPr lang="en-US" altLang="zh-TW" sz="2800" dirty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Before Process 1 Modifies Page C</a:t>
            </a:r>
          </a:p>
        </p:txBody>
      </p:sp>
      <p:pic>
        <p:nvPicPr>
          <p:cNvPr id="2253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063" y="1398588"/>
            <a:ext cx="8567737" cy="368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After Process 1 Modifies Page C</a:t>
            </a:r>
          </a:p>
        </p:txBody>
      </p:sp>
      <p:pic>
        <p:nvPicPr>
          <p:cNvPr id="23555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1512172"/>
            <a:ext cx="8329612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704896" y="4430107"/>
            <a:ext cx="1923394" cy="77251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5578" y="15766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 dirty="0"/>
              <a:t>Chapter 9: Virtual-Memory Management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1213" y="949700"/>
            <a:ext cx="8229600" cy="4530725"/>
          </a:xfrm>
        </p:spPr>
        <p:txBody>
          <a:bodyPr/>
          <a:lstStyle/>
          <a:p>
            <a:r>
              <a:rPr lang="en-US" altLang="zh-TW" sz="2800" dirty="0"/>
              <a:t>Background</a:t>
            </a:r>
          </a:p>
          <a:p>
            <a:r>
              <a:rPr lang="en-US" altLang="zh-TW" sz="2800" dirty="0"/>
              <a:t>Demand Paging</a:t>
            </a:r>
            <a:r>
              <a:rPr lang="zh-TW" altLang="en-US" sz="2800" dirty="0"/>
              <a:t>  需要的時候才載入</a:t>
            </a:r>
            <a:endParaRPr lang="en-US" altLang="zh-TW" sz="2800" dirty="0"/>
          </a:p>
          <a:p>
            <a:r>
              <a:rPr lang="en-US" altLang="zh-TW" sz="2800" dirty="0"/>
              <a:t>Copy-on-Write</a:t>
            </a:r>
          </a:p>
          <a:p>
            <a:r>
              <a:rPr lang="en-US" altLang="zh-TW" sz="2800" dirty="0"/>
              <a:t>Page Replacement</a:t>
            </a:r>
          </a:p>
          <a:p>
            <a:r>
              <a:rPr lang="en-US" altLang="zh-TW" sz="2800" dirty="0"/>
              <a:t>Allocation of Frames </a:t>
            </a:r>
          </a:p>
          <a:p>
            <a:r>
              <a:rPr lang="en-US" altLang="zh-TW" sz="2800" dirty="0"/>
              <a:t>Thrashing     </a:t>
            </a:r>
            <a:r>
              <a:rPr lang="zh-TW" altLang="en-US" b="0" dirty="0">
                <a:solidFill>
                  <a:schemeClr val="bg1">
                    <a:lumMod val="95000"/>
                  </a:schemeClr>
                </a:solidFill>
              </a:rPr>
              <a:t>連續 擊      打或    </a:t>
            </a:r>
            <a:r>
              <a:rPr lang="en-US" altLang="zh-TW" b="0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zh-TW" altLang="en-US" b="0" dirty="0">
                <a:solidFill>
                  <a:schemeClr val="bg1">
                    <a:lumMod val="95000"/>
                  </a:schemeClr>
                </a:solidFill>
              </a:rPr>
              <a:t>揮         </a:t>
            </a:r>
            <a:r>
              <a:rPr lang="en-US" altLang="zh-TW" b="0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zh-TW" altLang="en-US" b="0" dirty="0">
                <a:solidFill>
                  <a:schemeClr val="bg1">
                    <a:lumMod val="95000"/>
                  </a:schemeClr>
                </a:solidFill>
              </a:rPr>
              <a:t>動</a:t>
            </a:r>
            <a:endParaRPr lang="en-US" altLang="zh-TW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TW" sz="2800" dirty="0"/>
              <a:t>Memory-Mapped Files            </a:t>
            </a:r>
          </a:p>
          <a:p>
            <a:r>
              <a:rPr lang="en-US" altLang="zh-TW" sz="2800" dirty="0"/>
              <a:t>Allocating Kernel Memory</a:t>
            </a:r>
          </a:p>
          <a:p>
            <a:r>
              <a:rPr lang="en-US" altLang="zh-TW" sz="2800" dirty="0"/>
              <a:t>Other Considerations</a:t>
            </a:r>
          </a:p>
          <a:p>
            <a:r>
              <a:rPr lang="en-US" altLang="zh-TW" sz="2800" dirty="0"/>
              <a:t>Operating-System Examples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62144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What happens if there is no free frame?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3252" y="1259106"/>
            <a:ext cx="8553450" cy="4511675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Page replacement </a:t>
            </a:r>
            <a:r>
              <a:rPr lang="en-US" altLang="zh-TW" sz="2800" dirty="0"/>
              <a:t>– find some page in memory, but not really in use, swap it out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algorithm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performance </a:t>
            </a:r>
            <a:r>
              <a:rPr lang="en-US" altLang="zh-TW" sz="2800" dirty="0"/>
              <a:t>– want an algorithm which will result in </a:t>
            </a:r>
            <a:r>
              <a:rPr lang="en-US" altLang="zh-TW" sz="2800" dirty="0">
                <a:solidFill>
                  <a:srgbClr val="FF0000"/>
                </a:solidFill>
              </a:rPr>
              <a:t>minimum number of page faults</a:t>
            </a:r>
          </a:p>
          <a:p>
            <a:r>
              <a:rPr lang="en-US" altLang="zh-TW" sz="2800" dirty="0"/>
              <a:t>Same page may be brought into memory several times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Replacement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6588" y="1114425"/>
            <a:ext cx="8229600" cy="4530725"/>
          </a:xfrm>
        </p:spPr>
        <p:txBody>
          <a:bodyPr/>
          <a:lstStyle/>
          <a:p>
            <a:r>
              <a:rPr lang="en-US" altLang="zh-TW" sz="2800" dirty="0"/>
              <a:t>Prevent over-allocation of memory by modifying </a:t>
            </a:r>
            <a:r>
              <a:rPr lang="en-US" altLang="zh-TW" sz="2800" dirty="0">
                <a:solidFill>
                  <a:srgbClr val="FF0000"/>
                </a:solidFill>
              </a:rPr>
              <a:t>page-fault service routine </a:t>
            </a:r>
            <a:r>
              <a:rPr lang="en-US" altLang="zh-TW" sz="2800" dirty="0"/>
              <a:t>to include page replacement</a:t>
            </a:r>
          </a:p>
          <a:p>
            <a:r>
              <a:rPr lang="en-US" altLang="zh-TW" sz="2800" dirty="0"/>
              <a:t>Use </a:t>
            </a:r>
            <a:r>
              <a:rPr lang="en-US" altLang="zh-TW" sz="2800" b="1" dirty="0">
                <a:solidFill>
                  <a:srgbClr val="3366FF"/>
                </a:solidFill>
              </a:rPr>
              <a:t>modify (dirty) bit </a:t>
            </a:r>
            <a:r>
              <a:rPr lang="en-US" altLang="zh-TW" sz="2800" dirty="0"/>
              <a:t>to reduce overhead of page transfers – </a:t>
            </a:r>
            <a:r>
              <a:rPr lang="en-US" altLang="zh-TW" sz="2800" dirty="0">
                <a:solidFill>
                  <a:srgbClr val="FF0000"/>
                </a:solidFill>
              </a:rPr>
              <a:t>only modified pages are written to disk</a:t>
            </a:r>
          </a:p>
          <a:p>
            <a:r>
              <a:rPr lang="en-US" altLang="zh-TW" sz="2800" dirty="0"/>
              <a:t>Page replacement completes separation between logical memory and physical memory </a:t>
            </a:r>
            <a:r>
              <a:rPr lang="en-US" altLang="zh-TW" sz="2800" dirty="0">
                <a:solidFill>
                  <a:srgbClr val="FF0000"/>
                </a:solidFill>
              </a:rPr>
              <a:t>– large virtual memory can be provided on a smaller physical memory    </a:t>
            </a:r>
            <a:r>
              <a:rPr lang="zh-TW" altLang="en-US" sz="2800" dirty="0">
                <a:solidFill>
                  <a:srgbClr val="FF0000"/>
                </a:solidFill>
              </a:rPr>
              <a:t>這些手段讓</a:t>
            </a:r>
            <a:r>
              <a:rPr lang="en-US" altLang="zh-TW" sz="2800" dirty="0">
                <a:solidFill>
                  <a:srgbClr val="FF0000"/>
                </a:solidFill>
              </a:rPr>
              <a:t>logic</a:t>
            </a:r>
            <a:r>
              <a:rPr lang="zh-TW" altLang="en-US" sz="2800" dirty="0">
                <a:solidFill>
                  <a:srgbClr val="FF0000"/>
                </a:solidFill>
              </a:rPr>
              <a:t>變很大 </a:t>
            </a:r>
            <a:r>
              <a:rPr lang="en-US" altLang="zh-TW" sz="2800" dirty="0" err="1">
                <a:solidFill>
                  <a:srgbClr val="FF0000"/>
                </a:solidFill>
              </a:rPr>
              <a:t>phy</a:t>
            </a:r>
            <a:r>
              <a:rPr lang="zh-TW" altLang="en-US" sz="2800" dirty="0">
                <a:solidFill>
                  <a:srgbClr val="FF0000"/>
                </a:solidFill>
              </a:rPr>
              <a:t>變很小</a:t>
            </a:r>
            <a:endParaRPr lang="en-US" altLang="zh-TW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Need For Page Replacement</a:t>
            </a:r>
          </a:p>
        </p:txBody>
      </p:sp>
      <p:pic>
        <p:nvPicPr>
          <p:cNvPr id="2662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1187450"/>
            <a:ext cx="6818312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群組 8"/>
          <p:cNvGrpSpPr/>
          <p:nvPr/>
        </p:nvGrpSpPr>
        <p:grpSpPr>
          <a:xfrm>
            <a:off x="2012730" y="1271750"/>
            <a:ext cx="5917325" cy="3058513"/>
            <a:chOff x="2012730" y="1271750"/>
            <a:chExt cx="5917325" cy="3058513"/>
          </a:xfrm>
        </p:grpSpPr>
        <p:sp>
          <p:nvSpPr>
            <p:cNvPr id="5" name="橢圓 4"/>
            <p:cNvSpPr/>
            <p:nvPr/>
          </p:nvSpPr>
          <p:spPr bwMode="auto">
            <a:xfrm>
              <a:off x="7357240" y="3783725"/>
              <a:ext cx="572815" cy="54653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60731" y="2443655"/>
              <a:ext cx="788276" cy="118241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557751" y="1776248"/>
              <a:ext cx="525517" cy="1093076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2012730" y="1271750"/>
              <a:ext cx="793531" cy="159757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  <p:sp>
        <p:nvSpPr>
          <p:cNvPr id="10" name="手繪多邊形 9"/>
          <p:cNvSpPr/>
          <p:nvPr/>
        </p:nvSpPr>
        <p:spPr bwMode="auto">
          <a:xfrm>
            <a:off x="5990897" y="4035972"/>
            <a:ext cx="1355834" cy="186893"/>
          </a:xfrm>
          <a:custGeom>
            <a:avLst/>
            <a:gdLst>
              <a:gd name="connsiteX0" fmla="*/ 1355834 w 1355834"/>
              <a:gd name="connsiteY0" fmla="*/ 78828 h 186893"/>
              <a:gd name="connsiteX1" fmla="*/ 141889 w 1355834"/>
              <a:gd name="connsiteY1" fmla="*/ 78828 h 186893"/>
              <a:gd name="connsiteX2" fmla="*/ 94593 w 1355834"/>
              <a:gd name="connsiteY2" fmla="*/ 63062 h 186893"/>
              <a:gd name="connsiteX3" fmla="*/ 0 w 1355834"/>
              <a:gd name="connsiteY3" fmla="*/ 0 h 18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5834" h="186893">
                <a:moveTo>
                  <a:pt x="1355834" y="78828"/>
                </a:moveTo>
                <a:cubicBezTo>
                  <a:pt x="923588" y="186893"/>
                  <a:pt x="1260897" y="108276"/>
                  <a:pt x="141889" y="78828"/>
                </a:cubicBezTo>
                <a:cubicBezTo>
                  <a:pt x="125277" y="78391"/>
                  <a:pt x="109120" y="71133"/>
                  <a:pt x="94593" y="63062"/>
                </a:cubicBezTo>
                <a:cubicBezTo>
                  <a:pt x="61466" y="44658"/>
                  <a:pt x="0" y="0"/>
                  <a:pt x="0" y="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75125" y="414632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?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Basic Page Replacement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84263"/>
            <a:ext cx="8074025" cy="4457700"/>
          </a:xfrm>
        </p:spPr>
        <p:txBody>
          <a:bodyPr/>
          <a:lstStyle/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/>
              <a:t>Find the location of the desired page on disk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/>
              <a:t>Find a free frame:</a:t>
            </a:r>
            <a:br>
              <a:rPr lang="en-US" altLang="zh-TW" sz="2800" dirty="0"/>
            </a:br>
            <a:r>
              <a:rPr lang="en-US" altLang="zh-TW" sz="2800" dirty="0"/>
              <a:t>   -  If there is a free frame, use it </a:t>
            </a:r>
            <a:r>
              <a:rPr lang="zh-TW" altLang="en-US" sz="2800" dirty="0"/>
              <a:t>只下載</a:t>
            </a:r>
            <a:br>
              <a:rPr lang="en-US" altLang="zh-TW" sz="2800" dirty="0"/>
            </a:br>
            <a:r>
              <a:rPr lang="en-US" altLang="zh-TW" sz="2800" dirty="0"/>
              <a:t>   -  If there is no free frame, use a </a:t>
            </a:r>
            <a:r>
              <a:rPr lang="en-US" altLang="zh-TW" sz="2800" dirty="0">
                <a:solidFill>
                  <a:srgbClr val="FF0000"/>
                </a:solidFill>
              </a:rPr>
              <a:t>page replacement algorithm </a:t>
            </a:r>
            <a:r>
              <a:rPr lang="en-US" altLang="zh-TW" sz="2800" dirty="0"/>
              <a:t>to </a:t>
            </a:r>
            <a:r>
              <a:rPr lang="en-US" altLang="zh-TW" sz="2800" dirty="0">
                <a:solidFill>
                  <a:srgbClr val="FF0000"/>
                </a:solidFill>
              </a:rPr>
              <a:t>select a </a:t>
            </a:r>
            <a:r>
              <a:rPr lang="en-US" altLang="zh-TW" sz="2800" b="1" dirty="0">
                <a:solidFill>
                  <a:srgbClr val="FF0000"/>
                </a:solidFill>
              </a:rPr>
              <a:t>victim</a:t>
            </a:r>
            <a:r>
              <a:rPr lang="en-US" altLang="zh-TW" sz="2800" dirty="0">
                <a:solidFill>
                  <a:srgbClr val="FF0000"/>
                </a:solidFill>
              </a:rPr>
              <a:t> frame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>
                <a:solidFill>
                  <a:srgbClr val="FF0000"/>
                </a:solidFill>
              </a:rPr>
              <a:t>Bring</a:t>
            </a:r>
            <a:r>
              <a:rPr lang="en-US" altLang="zh-TW" sz="2800" dirty="0"/>
              <a:t>  the desired </a:t>
            </a:r>
            <a:r>
              <a:rPr lang="en-US" altLang="zh-TW" sz="2800" dirty="0">
                <a:solidFill>
                  <a:srgbClr val="FF0000"/>
                </a:solidFill>
              </a:rPr>
              <a:t>page</a:t>
            </a:r>
            <a:r>
              <a:rPr lang="en-US" altLang="zh-TW" sz="2800" dirty="0"/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into</a:t>
            </a:r>
            <a:r>
              <a:rPr lang="en-US" altLang="zh-TW" sz="2800" dirty="0"/>
              <a:t> the (newly) free </a:t>
            </a:r>
            <a:r>
              <a:rPr lang="en-US" altLang="zh-TW" sz="2800" dirty="0">
                <a:solidFill>
                  <a:srgbClr val="FF0000"/>
                </a:solidFill>
              </a:rPr>
              <a:t>frame</a:t>
            </a:r>
            <a:r>
              <a:rPr lang="en-US" altLang="zh-TW" sz="2800" dirty="0"/>
              <a:t>; </a:t>
            </a:r>
            <a:r>
              <a:rPr lang="en-US" altLang="zh-TW" sz="2800" dirty="0">
                <a:solidFill>
                  <a:srgbClr val="FF0000"/>
                </a:solidFill>
              </a:rPr>
              <a:t>update</a:t>
            </a:r>
            <a:r>
              <a:rPr lang="en-US" altLang="zh-TW" sz="2800" dirty="0"/>
              <a:t> the </a:t>
            </a:r>
            <a:r>
              <a:rPr lang="en-US" altLang="zh-TW" sz="2800" dirty="0">
                <a:solidFill>
                  <a:srgbClr val="FF0000"/>
                </a:solidFill>
              </a:rPr>
              <a:t>page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FF0000"/>
                </a:solidFill>
              </a:rPr>
              <a:t>frame</a:t>
            </a:r>
            <a:r>
              <a:rPr lang="en-US" altLang="zh-TW" sz="2800" dirty="0"/>
              <a:t>   </a:t>
            </a:r>
            <a:r>
              <a:rPr lang="zh-TW" altLang="en-US" sz="2800" dirty="0"/>
              <a:t>更新那些被用掉了</a:t>
            </a:r>
            <a:r>
              <a:rPr lang="en-US" altLang="zh-TW" sz="2800" dirty="0">
                <a:solidFill>
                  <a:srgbClr val="FF0000"/>
                </a:solidFill>
              </a:rPr>
              <a:t>	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/>
              <a:t>Restart the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Replacement</a:t>
            </a:r>
          </a:p>
        </p:txBody>
      </p:sp>
      <p:pic>
        <p:nvPicPr>
          <p:cNvPr id="2867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9382" y="1015781"/>
            <a:ext cx="7464425" cy="550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5013436" y="263284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296512" y="23911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5018690" y="383627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286001" y="313734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Page Replacement</a:t>
            </a:r>
            <a:r>
              <a:rPr lang="zh-TW" altLang="en-US" dirty="0"/>
              <a:t> </a:t>
            </a:r>
            <a:r>
              <a:rPr lang="en-US" altLang="zh-TW" dirty="0"/>
              <a:t>Example</a:t>
            </a:r>
          </a:p>
        </p:txBody>
      </p:sp>
      <p:pic>
        <p:nvPicPr>
          <p:cNvPr id="2662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1187450"/>
            <a:ext cx="6818312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8"/>
          <p:cNvGrpSpPr/>
          <p:nvPr/>
        </p:nvGrpSpPr>
        <p:grpSpPr>
          <a:xfrm>
            <a:off x="2012730" y="1271750"/>
            <a:ext cx="5917325" cy="3058513"/>
            <a:chOff x="2012730" y="1271750"/>
            <a:chExt cx="5917325" cy="3058513"/>
          </a:xfrm>
        </p:grpSpPr>
        <p:sp>
          <p:nvSpPr>
            <p:cNvPr id="5" name="橢圓 4"/>
            <p:cNvSpPr/>
            <p:nvPr/>
          </p:nvSpPr>
          <p:spPr bwMode="auto">
            <a:xfrm>
              <a:off x="7357240" y="3783725"/>
              <a:ext cx="572815" cy="54653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60731" y="2443655"/>
              <a:ext cx="788276" cy="118241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557751" y="1776248"/>
              <a:ext cx="525517" cy="1093076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2012730" y="1271750"/>
              <a:ext cx="793531" cy="159757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  <p:sp>
        <p:nvSpPr>
          <p:cNvPr id="10" name="手繪多邊形 9"/>
          <p:cNvSpPr/>
          <p:nvPr/>
        </p:nvSpPr>
        <p:spPr bwMode="auto">
          <a:xfrm>
            <a:off x="5990897" y="4035972"/>
            <a:ext cx="1355834" cy="186893"/>
          </a:xfrm>
          <a:custGeom>
            <a:avLst/>
            <a:gdLst>
              <a:gd name="connsiteX0" fmla="*/ 1355834 w 1355834"/>
              <a:gd name="connsiteY0" fmla="*/ 78828 h 186893"/>
              <a:gd name="connsiteX1" fmla="*/ 141889 w 1355834"/>
              <a:gd name="connsiteY1" fmla="*/ 78828 h 186893"/>
              <a:gd name="connsiteX2" fmla="*/ 94593 w 1355834"/>
              <a:gd name="connsiteY2" fmla="*/ 63062 h 186893"/>
              <a:gd name="connsiteX3" fmla="*/ 0 w 1355834"/>
              <a:gd name="connsiteY3" fmla="*/ 0 h 18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5834" h="186893">
                <a:moveTo>
                  <a:pt x="1355834" y="78828"/>
                </a:moveTo>
                <a:cubicBezTo>
                  <a:pt x="923588" y="186893"/>
                  <a:pt x="1260897" y="108276"/>
                  <a:pt x="141889" y="78828"/>
                </a:cubicBezTo>
                <a:cubicBezTo>
                  <a:pt x="125277" y="78391"/>
                  <a:pt x="109120" y="71133"/>
                  <a:pt x="94593" y="63062"/>
                </a:cubicBezTo>
                <a:cubicBezTo>
                  <a:pt x="61466" y="44658"/>
                  <a:pt x="0" y="0"/>
                  <a:pt x="0" y="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75125" y="414632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?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7157545" y="3042744"/>
            <a:ext cx="373556" cy="394138"/>
            <a:chOff x="8592207" y="1813034"/>
            <a:chExt cx="373556" cy="394138"/>
          </a:xfrm>
        </p:grpSpPr>
        <p:sp>
          <p:nvSpPr>
            <p:cNvPr id="12" name="矩形 11"/>
            <p:cNvSpPr/>
            <p:nvPr/>
          </p:nvSpPr>
          <p:spPr bwMode="auto">
            <a:xfrm>
              <a:off x="8592207" y="1813034"/>
              <a:ext cx="362607" cy="3941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8607973" y="1828800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H</a:t>
              </a:r>
              <a:endParaRPr lang="zh-TW" altLang="en-US" dirty="0"/>
            </a:p>
          </p:txBody>
        </p:sp>
      </p:grpSp>
      <p:cxnSp>
        <p:nvCxnSpPr>
          <p:cNvPr id="16" name="直線單箭頭接點 15"/>
          <p:cNvCxnSpPr>
            <a:endCxn id="13" idx="1"/>
          </p:cNvCxnSpPr>
          <p:nvPr/>
        </p:nvCxnSpPr>
        <p:spPr bwMode="auto">
          <a:xfrm>
            <a:off x="5849007" y="2664372"/>
            <a:ext cx="1324304" cy="5788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6" name="群組 25"/>
          <p:cNvGrpSpPr/>
          <p:nvPr/>
        </p:nvGrpSpPr>
        <p:grpSpPr>
          <a:xfrm>
            <a:off x="3563005" y="1734206"/>
            <a:ext cx="548333" cy="369332"/>
            <a:chOff x="8040413" y="1103585"/>
            <a:chExt cx="548333" cy="369332"/>
          </a:xfrm>
        </p:grpSpPr>
        <p:sp>
          <p:nvSpPr>
            <p:cNvPr id="17" name="矩形 16"/>
            <p:cNvSpPr/>
            <p:nvPr/>
          </p:nvSpPr>
          <p:spPr bwMode="auto">
            <a:xfrm>
              <a:off x="8040413" y="1135117"/>
              <a:ext cx="488731" cy="299545"/>
            </a:xfrm>
            <a:prstGeom prst="rect">
              <a:avLst/>
            </a:prstGeom>
            <a:solidFill>
              <a:srgbClr val="CCE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339960" y="1103585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/>
                <a:t>i</a:t>
              </a:r>
              <a:endParaRPr lang="zh-TW" altLang="en-US" dirty="0"/>
            </a:p>
          </p:txBody>
        </p:sp>
        <p:cxnSp>
          <p:nvCxnSpPr>
            <p:cNvPr id="22" name="直線接點 21"/>
            <p:cNvCxnSpPr/>
            <p:nvPr/>
          </p:nvCxnSpPr>
          <p:spPr bwMode="auto">
            <a:xfrm>
              <a:off x="8387255" y="1150882"/>
              <a:ext cx="0" cy="2680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7" name="群組 26"/>
          <p:cNvGrpSpPr/>
          <p:nvPr/>
        </p:nvGrpSpPr>
        <p:grpSpPr>
          <a:xfrm>
            <a:off x="3557752" y="2564525"/>
            <a:ext cx="614811" cy="307777"/>
            <a:chOff x="8271641" y="1965435"/>
            <a:chExt cx="614811" cy="307777"/>
          </a:xfrm>
        </p:grpSpPr>
        <p:sp>
          <p:nvSpPr>
            <p:cNvPr id="23" name="矩形 22"/>
            <p:cNvSpPr/>
            <p:nvPr/>
          </p:nvSpPr>
          <p:spPr bwMode="auto">
            <a:xfrm>
              <a:off x="8271641" y="1965435"/>
              <a:ext cx="488731" cy="2995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8334698" y="1965435"/>
              <a:ext cx="551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3  v</a:t>
              </a:r>
              <a:endParaRPr lang="zh-TW" altLang="en-US" sz="1400" b="1" dirty="0"/>
            </a:p>
          </p:txBody>
        </p:sp>
        <p:cxnSp>
          <p:nvCxnSpPr>
            <p:cNvPr id="25" name="直線接點 24"/>
            <p:cNvCxnSpPr/>
            <p:nvPr/>
          </p:nvCxnSpPr>
          <p:spPr bwMode="auto">
            <a:xfrm>
              <a:off x="8618483" y="1981200"/>
              <a:ext cx="0" cy="2680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9" name="直線單箭頭接點 28"/>
          <p:cNvCxnSpPr>
            <a:stCxn id="5" idx="1"/>
          </p:cNvCxnSpPr>
          <p:nvPr/>
        </p:nvCxnSpPr>
        <p:spPr bwMode="auto">
          <a:xfrm flipH="1" flipV="1">
            <a:off x="5644056" y="2648608"/>
            <a:ext cx="1797071" cy="12151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2" name="矩形 31"/>
          <p:cNvSpPr/>
          <p:nvPr/>
        </p:nvSpPr>
        <p:spPr bwMode="auto">
          <a:xfrm>
            <a:off x="5312978" y="2490953"/>
            <a:ext cx="362607" cy="3153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265683" y="2475185"/>
            <a:ext cx="3545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400" b="1" dirty="0"/>
              <a:t>M</a:t>
            </a:r>
            <a:endParaRPr lang="zh-TW" alt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32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Replacement Algorithms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3913" y="1196975"/>
            <a:ext cx="7829550" cy="4367213"/>
          </a:xfrm>
        </p:spPr>
        <p:txBody>
          <a:bodyPr/>
          <a:lstStyle/>
          <a:p>
            <a:pPr>
              <a:tabLst>
                <a:tab pos="3146425" algn="ctr"/>
              </a:tabLst>
            </a:pPr>
            <a:r>
              <a:rPr lang="en-US" altLang="zh-TW" sz="2800" dirty="0"/>
              <a:t>Want lowest </a:t>
            </a:r>
            <a:r>
              <a:rPr lang="en-US" altLang="zh-TW" sz="2800" b="1" dirty="0">
                <a:solidFill>
                  <a:srgbClr val="FF0000"/>
                </a:solidFill>
              </a:rPr>
              <a:t>page-fault rate</a:t>
            </a:r>
          </a:p>
          <a:p>
            <a:pPr>
              <a:tabLst>
                <a:tab pos="3146425" algn="ctr"/>
              </a:tabLst>
            </a:pPr>
            <a:r>
              <a:rPr lang="en-US" altLang="zh-TW" sz="2800" dirty="0"/>
              <a:t>Evaluate algorithm by running it on a particular string of memory references (</a:t>
            </a:r>
            <a:r>
              <a:rPr lang="en-US" altLang="zh-TW" sz="2800" b="1" dirty="0">
                <a:solidFill>
                  <a:srgbClr val="FF0000"/>
                </a:solidFill>
              </a:rPr>
              <a:t>reference string</a:t>
            </a:r>
            <a:r>
              <a:rPr lang="en-US" altLang="zh-TW" sz="2800" dirty="0"/>
              <a:t>) and computing the number of page faults on that string   </a:t>
            </a:r>
            <a:r>
              <a:rPr lang="zh-TW" altLang="en-US" sz="2800" dirty="0"/>
              <a:t>固定用到</a:t>
            </a:r>
            <a:r>
              <a:rPr lang="en-US" altLang="zh-TW" sz="2800" dirty="0"/>
              <a:t>page</a:t>
            </a:r>
            <a:r>
              <a:rPr lang="zh-TW" altLang="en-US" sz="2800" dirty="0"/>
              <a:t>的順序</a:t>
            </a:r>
            <a:endParaRPr lang="en-US" altLang="zh-TW" sz="2800" dirty="0"/>
          </a:p>
          <a:p>
            <a:pPr>
              <a:tabLst>
                <a:tab pos="3146425" algn="ctr"/>
              </a:tabLst>
            </a:pPr>
            <a:r>
              <a:rPr lang="en-US" altLang="zh-TW" sz="2800" dirty="0"/>
              <a:t>In all our examples, the reference string is 	   </a:t>
            </a:r>
          </a:p>
          <a:p>
            <a:pPr>
              <a:buFont typeface="Monotype Sorts" charset="2"/>
              <a:buNone/>
              <a:tabLst>
                <a:tab pos="3146425" algn="ctr"/>
              </a:tabLst>
            </a:pPr>
            <a:r>
              <a:rPr lang="en-US" altLang="zh-TW" sz="2800" dirty="0"/>
              <a:t>               </a:t>
            </a:r>
            <a:r>
              <a:rPr lang="en-US" altLang="zh-TW" sz="2800" b="1" dirty="0">
                <a:solidFill>
                  <a:srgbClr val="FF0000"/>
                </a:solidFill>
              </a:rPr>
              <a:t>1, 2, 3, 4, 1, 2, 5, 1, 2, 3, 4, 5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725208" y="9459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Graph of Page Faults Versus The Number of Frames</a:t>
            </a:r>
          </a:p>
        </p:txBody>
      </p:sp>
      <p:pic>
        <p:nvPicPr>
          <p:cNvPr id="3072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9890" y="1411890"/>
            <a:ext cx="7712075" cy="453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82868" y="5812217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latin typeface="Candara" pitchFamily="34" charset="0"/>
                <a:cs typeface="Candara" pitchFamily="34" charset="0"/>
              </a:rPr>
              <a:t>a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MS PGothic" pitchFamily="34" charset="-128"/>
                <a:cs typeface="Candara" pitchFamily="34" charset="0"/>
              </a:rPr>
              <a:t>llocated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MS PGothic" pitchFamily="34" charset="-128"/>
                <a:cs typeface="Candara" pitchFamily="34" charset="0"/>
              </a:rPr>
              <a:t> for a process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44717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First-In-First-Out (FIFO) Algorithm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9313" y="993775"/>
            <a:ext cx="8105501" cy="5762625"/>
          </a:xfrm>
        </p:spPr>
        <p:txBody>
          <a:bodyPr/>
          <a:lstStyle/>
          <a:p>
            <a:r>
              <a:rPr lang="en-US" altLang="zh-TW" dirty="0"/>
              <a:t>Reference string: 1, 2, 3, 4, 1, 2, 5, 1, 2, 3, 4, 5</a:t>
            </a:r>
          </a:p>
          <a:p>
            <a:r>
              <a:rPr lang="en-US" altLang="zh-TW" dirty="0"/>
              <a:t>3 frames (3 pages can be in memory at a time per process)</a:t>
            </a:r>
          </a:p>
          <a:p>
            <a:pPr>
              <a:buFont typeface="Monotype Sorts" charset="2"/>
              <a:buNone/>
            </a:pPr>
            <a:endParaRPr lang="en-US" altLang="zh-TW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pPr>
              <a:buFont typeface="Monotype Sorts" charset="2"/>
              <a:buNone/>
            </a:pPr>
            <a:br>
              <a:rPr lang="en-US" altLang="zh-TW" sz="2800" dirty="0"/>
            </a:br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r>
              <a:rPr lang="en-US" altLang="zh-TW" dirty="0"/>
              <a:t>4 frames</a:t>
            </a:r>
            <a:br>
              <a:rPr lang="en-US" altLang="zh-TW" sz="2800" dirty="0"/>
            </a:br>
            <a:endParaRPr lang="en-US" altLang="zh-TW" sz="2800" dirty="0"/>
          </a:p>
          <a:p>
            <a:r>
              <a:rPr lang="en-US" altLang="zh-TW" b="1" dirty="0" err="1">
                <a:solidFill>
                  <a:srgbClr val="FF0000"/>
                </a:solidFill>
              </a:rPr>
              <a:t>Belady’s</a:t>
            </a:r>
            <a:r>
              <a:rPr lang="en-US" altLang="zh-TW" b="1" dirty="0">
                <a:solidFill>
                  <a:srgbClr val="FF0000"/>
                </a:solidFill>
              </a:rPr>
              <a:t> Anomaly: more frames 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 more page faults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3684990" y="2073337"/>
            <a:ext cx="3226530" cy="1371600"/>
            <a:chOff x="3684990" y="2073337"/>
            <a:chExt cx="3226530" cy="1371600"/>
          </a:xfrm>
        </p:grpSpPr>
        <p:sp>
          <p:nvSpPr>
            <p:cNvPr id="31748" name="Rectangle 4"/>
            <p:cNvSpPr>
              <a:spLocks noChangeArrowheads="1"/>
            </p:cNvSpPr>
            <p:nvPr/>
          </p:nvSpPr>
          <p:spPr bwMode="auto">
            <a:xfrm>
              <a:off x="4072340" y="20733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49" name="Rectangle 5"/>
            <p:cNvSpPr>
              <a:spLocks noChangeArrowheads="1"/>
            </p:cNvSpPr>
            <p:nvPr/>
          </p:nvSpPr>
          <p:spPr bwMode="auto">
            <a:xfrm>
              <a:off x="4072340" y="25305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0" name="Rectangle 6"/>
            <p:cNvSpPr>
              <a:spLocks noChangeArrowheads="1"/>
            </p:cNvSpPr>
            <p:nvPr/>
          </p:nvSpPr>
          <p:spPr bwMode="auto">
            <a:xfrm>
              <a:off x="4072340" y="29877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1" name="Text Box 7"/>
            <p:cNvSpPr txBox="1">
              <a:spLocks noChangeArrowheads="1"/>
            </p:cNvSpPr>
            <p:nvPr/>
          </p:nvSpPr>
          <p:spPr bwMode="auto">
            <a:xfrm>
              <a:off x="3684990" y="21066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52" name="Text Box 8"/>
            <p:cNvSpPr txBox="1">
              <a:spLocks noChangeArrowheads="1"/>
            </p:cNvSpPr>
            <p:nvPr/>
          </p:nvSpPr>
          <p:spPr bwMode="auto">
            <a:xfrm>
              <a:off x="3684990" y="25495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3" name="Text Box 9"/>
            <p:cNvSpPr txBox="1">
              <a:spLocks noChangeArrowheads="1"/>
            </p:cNvSpPr>
            <p:nvPr/>
          </p:nvSpPr>
          <p:spPr bwMode="auto">
            <a:xfrm>
              <a:off x="3684990" y="30258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4" name="Text Box 10"/>
            <p:cNvSpPr txBox="1">
              <a:spLocks noChangeArrowheads="1"/>
            </p:cNvSpPr>
            <p:nvPr/>
          </p:nvSpPr>
          <p:spPr bwMode="auto">
            <a:xfrm>
              <a:off x="4529540" y="21447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55" name="Text Box 11"/>
            <p:cNvSpPr txBox="1">
              <a:spLocks noChangeArrowheads="1"/>
            </p:cNvSpPr>
            <p:nvPr/>
          </p:nvSpPr>
          <p:spPr bwMode="auto">
            <a:xfrm>
              <a:off x="4529540" y="25876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56" name="Text Box 12"/>
            <p:cNvSpPr txBox="1">
              <a:spLocks noChangeArrowheads="1"/>
            </p:cNvSpPr>
            <p:nvPr/>
          </p:nvSpPr>
          <p:spPr bwMode="auto">
            <a:xfrm>
              <a:off x="4529540" y="30639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4910540" y="21447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58" name="Text Box 14"/>
            <p:cNvSpPr txBox="1">
              <a:spLocks noChangeArrowheads="1"/>
            </p:cNvSpPr>
            <p:nvPr/>
          </p:nvSpPr>
          <p:spPr bwMode="auto">
            <a:xfrm>
              <a:off x="4910540" y="25876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9" name="Text Box 15"/>
            <p:cNvSpPr txBox="1">
              <a:spLocks noChangeArrowheads="1"/>
            </p:cNvSpPr>
            <p:nvPr/>
          </p:nvSpPr>
          <p:spPr bwMode="auto">
            <a:xfrm>
              <a:off x="4910540" y="30639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60" name="Text Box 16"/>
            <p:cNvSpPr txBox="1">
              <a:spLocks noChangeArrowheads="1"/>
            </p:cNvSpPr>
            <p:nvPr/>
          </p:nvSpPr>
          <p:spPr bwMode="auto">
            <a:xfrm>
              <a:off x="5316211" y="2586377"/>
              <a:ext cx="159530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9 page faults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3653240" y="3765830"/>
            <a:ext cx="3290650" cy="1828800"/>
            <a:chOff x="3653240" y="3797362"/>
            <a:chExt cx="3290650" cy="1828800"/>
          </a:xfrm>
        </p:grpSpPr>
        <p:sp>
          <p:nvSpPr>
            <p:cNvPr id="31761" name="Rectangle 17"/>
            <p:cNvSpPr>
              <a:spLocks noChangeArrowheads="1"/>
            </p:cNvSpPr>
            <p:nvPr/>
          </p:nvSpPr>
          <p:spPr bwMode="auto">
            <a:xfrm>
              <a:off x="4040590" y="37973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2" name="Rectangle 18"/>
            <p:cNvSpPr>
              <a:spLocks noChangeArrowheads="1"/>
            </p:cNvSpPr>
            <p:nvPr/>
          </p:nvSpPr>
          <p:spPr bwMode="auto">
            <a:xfrm>
              <a:off x="4040590" y="42545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63" name="Rectangle 19"/>
            <p:cNvSpPr>
              <a:spLocks noChangeArrowheads="1"/>
            </p:cNvSpPr>
            <p:nvPr/>
          </p:nvSpPr>
          <p:spPr bwMode="auto">
            <a:xfrm>
              <a:off x="4040590" y="47117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64" name="Text Box 20"/>
            <p:cNvSpPr txBox="1">
              <a:spLocks noChangeArrowheads="1"/>
            </p:cNvSpPr>
            <p:nvPr/>
          </p:nvSpPr>
          <p:spPr bwMode="auto">
            <a:xfrm>
              <a:off x="3653240" y="38306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5" name="Text Box 21"/>
            <p:cNvSpPr txBox="1">
              <a:spLocks noChangeArrowheads="1"/>
            </p:cNvSpPr>
            <p:nvPr/>
          </p:nvSpPr>
          <p:spPr bwMode="auto">
            <a:xfrm>
              <a:off x="3653240" y="427361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3653240" y="47498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4497790" y="38687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4497790" y="431171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9" name="Text Box 25"/>
            <p:cNvSpPr txBox="1">
              <a:spLocks noChangeArrowheads="1"/>
            </p:cNvSpPr>
            <p:nvPr/>
          </p:nvSpPr>
          <p:spPr bwMode="auto">
            <a:xfrm>
              <a:off x="4497790" y="47879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70" name="Text Box 26"/>
            <p:cNvSpPr txBox="1">
              <a:spLocks noChangeArrowheads="1"/>
            </p:cNvSpPr>
            <p:nvPr/>
          </p:nvSpPr>
          <p:spPr bwMode="auto">
            <a:xfrm>
              <a:off x="4878790" y="38687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1" name="Text Box 28"/>
            <p:cNvSpPr txBox="1">
              <a:spLocks noChangeArrowheads="1"/>
            </p:cNvSpPr>
            <p:nvPr/>
          </p:nvSpPr>
          <p:spPr bwMode="auto">
            <a:xfrm>
              <a:off x="4878790" y="43307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72" name="Text Box 29"/>
            <p:cNvSpPr txBox="1">
              <a:spLocks noChangeArrowheads="1"/>
            </p:cNvSpPr>
            <p:nvPr/>
          </p:nvSpPr>
          <p:spPr bwMode="auto">
            <a:xfrm>
              <a:off x="5220341" y="4310402"/>
              <a:ext cx="1723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10 page faults</a:t>
              </a:r>
            </a:p>
          </p:txBody>
        </p:sp>
        <p:sp>
          <p:nvSpPr>
            <p:cNvPr id="31773" name="Rectangle 30"/>
            <p:cNvSpPr>
              <a:spLocks noChangeArrowheads="1"/>
            </p:cNvSpPr>
            <p:nvPr/>
          </p:nvSpPr>
          <p:spPr bwMode="auto">
            <a:xfrm>
              <a:off x="4040590" y="51689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4" name="Text Box 31"/>
            <p:cNvSpPr txBox="1">
              <a:spLocks noChangeArrowheads="1"/>
            </p:cNvSpPr>
            <p:nvPr/>
          </p:nvSpPr>
          <p:spPr bwMode="auto">
            <a:xfrm>
              <a:off x="3659590" y="52451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5" name="Text Box 32"/>
            <p:cNvSpPr txBox="1">
              <a:spLocks noChangeArrowheads="1"/>
            </p:cNvSpPr>
            <p:nvPr/>
          </p:nvSpPr>
          <p:spPr bwMode="auto">
            <a:xfrm>
              <a:off x="4497790" y="52451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FIFO Page Replacement</a:t>
            </a:r>
          </a:p>
        </p:txBody>
      </p:sp>
      <p:pic>
        <p:nvPicPr>
          <p:cNvPr id="327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150" y="1331913"/>
            <a:ext cx="8105775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latin typeface="Candara" pitchFamily="34" charset="0"/>
                <a:cs typeface="Candara" pitchFamily="34" charset="0"/>
              </a:rPr>
              <a:t>Total number of page faults = 15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954085" y="172369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82156" y="173421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3967615" y="172370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4382763" y="172895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9" name="直線單箭頭接點 8"/>
          <p:cNvCxnSpPr/>
          <p:nvPr/>
        </p:nvCxnSpPr>
        <p:spPr bwMode="auto">
          <a:xfrm>
            <a:off x="5181572" y="2864074"/>
            <a:ext cx="966980" cy="52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" name="矩形 10"/>
          <p:cNvSpPr/>
          <p:nvPr/>
        </p:nvSpPr>
        <p:spPr bwMode="auto">
          <a:xfrm>
            <a:off x="4950373" y="2286001"/>
            <a:ext cx="268014" cy="11666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Objectives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088" y="1233488"/>
            <a:ext cx="8053771" cy="4530725"/>
          </a:xfrm>
        </p:spPr>
        <p:txBody>
          <a:bodyPr/>
          <a:lstStyle/>
          <a:p>
            <a:r>
              <a:rPr lang="en-US" altLang="zh-TW" sz="2800" dirty="0"/>
              <a:t>To describe the </a:t>
            </a:r>
            <a:r>
              <a:rPr lang="en-US" altLang="zh-TW" sz="2800" dirty="0">
                <a:solidFill>
                  <a:srgbClr val="FF0000"/>
                </a:solidFill>
              </a:rPr>
              <a:t>benefits</a:t>
            </a:r>
            <a:r>
              <a:rPr lang="en-US" altLang="zh-TW" sz="2800" dirty="0"/>
              <a:t> of a </a:t>
            </a:r>
            <a:r>
              <a:rPr lang="en-US" altLang="zh-TW" sz="2800" dirty="0">
                <a:solidFill>
                  <a:srgbClr val="FF0000"/>
                </a:solidFill>
              </a:rPr>
              <a:t>virtual memory system</a:t>
            </a:r>
            <a:r>
              <a:rPr lang="zh-TW" altLang="en-US" sz="2800" dirty="0">
                <a:solidFill>
                  <a:srgbClr val="FF0000"/>
                </a:solidFill>
              </a:rPr>
              <a:t>   </a:t>
            </a:r>
            <a:r>
              <a:rPr lang="en-US" altLang="zh-TW" sz="2800" dirty="0">
                <a:solidFill>
                  <a:srgbClr val="FF0000"/>
                </a:solidFill>
              </a:rPr>
              <a:t>1 logical </a:t>
            </a:r>
            <a:r>
              <a:rPr lang="en-US" altLang="zh-TW" sz="2800" dirty="0" err="1">
                <a:solidFill>
                  <a:srgbClr val="FF0000"/>
                </a:solidFill>
              </a:rPr>
              <a:t>addr</a:t>
            </a:r>
            <a:r>
              <a:rPr lang="en-US" altLang="zh-TW" sz="2800" dirty="0">
                <a:solidFill>
                  <a:srgbClr val="FF0000"/>
                </a:solidFill>
              </a:rPr>
              <a:t> space </a:t>
            </a:r>
            <a:r>
              <a:rPr lang="zh-TW" altLang="en-US" sz="2800" dirty="0">
                <a:solidFill>
                  <a:srgbClr val="FF0000"/>
                </a:solidFill>
              </a:rPr>
              <a:t>可 </a:t>
            </a:r>
            <a:r>
              <a:rPr lang="en-US" altLang="zh-TW" sz="2800" dirty="0">
                <a:solidFill>
                  <a:srgbClr val="FF0000"/>
                </a:solidFill>
              </a:rPr>
              <a:t>&gt; </a:t>
            </a:r>
            <a:r>
              <a:rPr lang="en-US" altLang="zh-TW" sz="2800" dirty="0" err="1">
                <a:solidFill>
                  <a:srgbClr val="FF0000"/>
                </a:solidFill>
              </a:rPr>
              <a:t>phy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 err="1">
                <a:solidFill>
                  <a:srgbClr val="FF0000"/>
                </a:solidFill>
              </a:rPr>
              <a:t>addr</a:t>
            </a:r>
            <a:r>
              <a:rPr lang="en-US" altLang="zh-TW" sz="2800" dirty="0">
                <a:solidFill>
                  <a:srgbClr val="FF0000"/>
                </a:solidFill>
              </a:rPr>
              <a:t> spa	</a:t>
            </a:r>
          </a:p>
          <a:p>
            <a:r>
              <a:rPr lang="en-US" altLang="zh-TW" sz="2800" dirty="0"/>
              <a:t>To explain the concepts of </a:t>
            </a:r>
            <a:r>
              <a:rPr lang="en-US" altLang="zh-TW" sz="2800" dirty="0">
                <a:solidFill>
                  <a:srgbClr val="FF0000"/>
                </a:solidFill>
              </a:rPr>
              <a:t>demand paging</a:t>
            </a:r>
            <a:r>
              <a:rPr lang="en-US" altLang="zh-TW" sz="2800" dirty="0"/>
              <a:t>, </a:t>
            </a:r>
            <a:r>
              <a:rPr lang="en-US" altLang="zh-TW" sz="2800" dirty="0">
                <a:solidFill>
                  <a:srgbClr val="FF0000"/>
                </a:solidFill>
              </a:rPr>
              <a:t>page-replacement algorithms(</a:t>
            </a:r>
            <a:r>
              <a:rPr lang="zh-TW" altLang="en-US" sz="2800" dirty="0">
                <a:solidFill>
                  <a:srgbClr val="FF0000"/>
                </a:solidFill>
              </a:rPr>
              <a:t>會介紹五六種</a:t>
            </a:r>
            <a:r>
              <a:rPr lang="en-US" altLang="zh-TW" sz="2800" dirty="0">
                <a:solidFill>
                  <a:srgbClr val="FF0000"/>
                </a:solidFill>
              </a:rPr>
              <a:t>)</a:t>
            </a:r>
            <a:r>
              <a:rPr lang="en-US" altLang="zh-TW" sz="2800" dirty="0"/>
              <a:t>, and </a:t>
            </a:r>
            <a:r>
              <a:rPr lang="en-US" altLang="zh-TW" sz="2800" dirty="0">
                <a:solidFill>
                  <a:srgbClr val="FF0000"/>
                </a:solidFill>
              </a:rPr>
              <a:t>allocation of page frames  </a:t>
            </a:r>
            <a:r>
              <a:rPr lang="en-US" altLang="zh-TW" sz="2800" dirty="0" err="1">
                <a:solidFill>
                  <a:srgbClr val="FF0000"/>
                </a:solidFill>
              </a:rPr>
              <a:t>vvv</a:t>
            </a:r>
            <a:endParaRPr lang="en-US" altLang="zh-TW" sz="2800" dirty="0">
              <a:solidFill>
                <a:srgbClr val="FF0000"/>
              </a:solidFill>
            </a:endParaRPr>
          </a:p>
          <a:p>
            <a:r>
              <a:rPr lang="en-US" altLang="zh-TW" sz="2800" dirty="0"/>
              <a:t>To discuss the principle of the </a:t>
            </a:r>
            <a:r>
              <a:rPr lang="en-US" altLang="zh-TW" sz="2800" dirty="0">
                <a:solidFill>
                  <a:srgbClr val="FF0000"/>
                </a:solidFill>
              </a:rPr>
              <a:t>working-set model</a:t>
            </a:r>
          </a:p>
          <a:p>
            <a:r>
              <a:rPr lang="zh-TW" altLang="en-US" sz="2800" dirty="0">
                <a:solidFill>
                  <a:srgbClr val="FF0000"/>
                </a:solidFill>
              </a:rPr>
              <a:t>分配多少個</a:t>
            </a:r>
            <a:r>
              <a:rPr lang="en-US" altLang="zh-TW" sz="2800" dirty="0">
                <a:solidFill>
                  <a:srgbClr val="FF0000"/>
                </a:solidFill>
              </a:rPr>
              <a:t>frame</a:t>
            </a:r>
            <a:r>
              <a:rPr lang="zh-TW" altLang="en-US" sz="2800" dirty="0">
                <a:solidFill>
                  <a:srgbClr val="FF0000"/>
                </a:solidFill>
              </a:rPr>
              <a:t>跟</a:t>
            </a:r>
            <a:r>
              <a:rPr lang="en-US" altLang="zh-TW" sz="2800" dirty="0">
                <a:solidFill>
                  <a:srgbClr val="FF0000"/>
                </a:solidFill>
              </a:rPr>
              <a:t>proc</a:t>
            </a:r>
            <a:r>
              <a:rPr lang="zh-TW" altLang="en-US" sz="2800" dirty="0">
                <a:solidFill>
                  <a:srgbClr val="FF0000"/>
                </a:solidFill>
              </a:rPr>
              <a:t>是</a:t>
            </a:r>
            <a:r>
              <a:rPr lang="en-US" altLang="zh-TW" sz="2800" dirty="0">
                <a:solidFill>
                  <a:srgbClr val="FF0000"/>
                </a:solidFill>
              </a:rPr>
              <a:t>CPU</a:t>
            </a:r>
            <a:r>
              <a:rPr lang="zh-TW" altLang="en-US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or IO bound </a:t>
            </a:r>
            <a:r>
              <a:rPr lang="zh-TW" altLang="en-US" sz="2800" dirty="0">
                <a:solidFill>
                  <a:srgbClr val="FF0000"/>
                </a:solidFill>
              </a:rPr>
              <a:t>有關</a:t>
            </a:r>
            <a:r>
              <a:rPr lang="en-US" altLang="zh-TW" sz="2800" dirty="0">
                <a:solidFill>
                  <a:srgbClr val="FF0000"/>
                </a:solidFill>
              </a:rPr>
              <a:t>, working set</a:t>
            </a:r>
            <a:r>
              <a:rPr lang="zh-TW" altLang="en-US" sz="2800" dirty="0">
                <a:solidFill>
                  <a:srgbClr val="FF0000"/>
                </a:solidFill>
              </a:rPr>
              <a:t>是利用</a:t>
            </a:r>
            <a:r>
              <a:rPr lang="en-US" altLang="zh-TW" sz="2800" dirty="0">
                <a:solidFill>
                  <a:srgbClr val="FF0000"/>
                </a:solidFill>
              </a:rPr>
              <a:t>locality</a:t>
            </a:r>
            <a:r>
              <a:rPr lang="zh-TW" altLang="en-US" sz="2800" dirty="0">
                <a:solidFill>
                  <a:srgbClr val="FF0000"/>
                </a:solidFill>
              </a:rPr>
              <a:t> 附近的資料經常被用到    所以抓了一個</a:t>
            </a:r>
            <a:r>
              <a:rPr lang="en-US" altLang="zh-TW" sz="2800" dirty="0">
                <a:solidFill>
                  <a:srgbClr val="FF0000"/>
                </a:solidFill>
              </a:rPr>
              <a:t>page  </a:t>
            </a:r>
            <a:r>
              <a:rPr lang="zh-TW" altLang="en-US" sz="2800" dirty="0">
                <a:solidFill>
                  <a:srgbClr val="FF0000"/>
                </a:solidFill>
              </a:rPr>
              <a:t>就把附近的一起給他  可以觀察執行歷史   花了幾個</a:t>
            </a:r>
            <a:r>
              <a:rPr lang="en-US" altLang="zh-TW" sz="2800" dirty="0">
                <a:solidFill>
                  <a:srgbClr val="FF0000"/>
                </a:solidFill>
              </a:rPr>
              <a:t>frame  </a:t>
            </a:r>
            <a:r>
              <a:rPr lang="zh-TW" altLang="en-US" sz="2800" dirty="0">
                <a:solidFill>
                  <a:srgbClr val="FF0000"/>
                </a:solidFill>
              </a:rPr>
              <a:t>推測目前需要幾個   跟排班系統話務預測  差不多    上面的手段都是為了避免</a:t>
            </a:r>
            <a:r>
              <a:rPr lang="en-US" altLang="zh-TW" sz="2800" dirty="0">
                <a:solidFill>
                  <a:srgbClr val="FF0000"/>
                </a:solidFill>
              </a:rPr>
              <a:t>page fault</a:t>
            </a:r>
            <a:r>
              <a:rPr lang="zh-TW" altLang="en-US" sz="2800" dirty="0">
                <a:solidFill>
                  <a:srgbClr val="FF0000"/>
                </a:solidFill>
              </a:rPr>
              <a:t>因為代價大</a:t>
            </a:r>
            <a:endParaRPr lang="en-US" altLang="zh-TW" sz="2800" dirty="0">
              <a:solidFill>
                <a:srgbClr val="FF0000"/>
              </a:solidFill>
            </a:endParaRPr>
          </a:p>
          <a:p>
            <a:endParaRPr lang="en-US" altLang="zh-TW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FIFO Illustrating Belady’s Anomaly</a:t>
            </a:r>
          </a:p>
        </p:txBody>
      </p:sp>
      <p:pic>
        <p:nvPicPr>
          <p:cNvPr id="3379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5138" y="1393824"/>
            <a:ext cx="7297055" cy="467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256691" y="327922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165836" y="302172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Optimal Algorithm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9913" y="979488"/>
            <a:ext cx="8229600" cy="4530725"/>
          </a:xfrm>
        </p:spPr>
        <p:txBody>
          <a:bodyPr/>
          <a:lstStyle/>
          <a:p>
            <a:pPr>
              <a:tabLst>
                <a:tab pos="1890713" algn="l"/>
              </a:tabLst>
            </a:pPr>
            <a:r>
              <a:rPr lang="en-US" altLang="zh-TW" sz="2800" dirty="0"/>
              <a:t>Replace page that will not be used for </a:t>
            </a:r>
            <a:r>
              <a:rPr lang="en-US" altLang="zh-TW" sz="2800" dirty="0">
                <a:solidFill>
                  <a:srgbClr val="FF0000"/>
                </a:solidFill>
              </a:rPr>
              <a:t>longest period of time (</a:t>
            </a:r>
            <a:r>
              <a:rPr lang="zh-TW" altLang="en-US" sz="2800" dirty="0">
                <a:solidFill>
                  <a:srgbClr val="FF0000"/>
                </a:solidFill>
              </a:rPr>
              <a:t>最久之後用到</a:t>
            </a:r>
            <a:r>
              <a:rPr lang="en-US" altLang="zh-TW" sz="2800" dirty="0">
                <a:solidFill>
                  <a:srgbClr val="FF0000"/>
                </a:solidFill>
              </a:rPr>
              <a:t>)</a:t>
            </a:r>
          </a:p>
          <a:p>
            <a:pPr>
              <a:tabLst>
                <a:tab pos="1890713" algn="l"/>
              </a:tabLst>
            </a:pPr>
            <a:r>
              <a:rPr lang="en-US" altLang="zh-TW" sz="2800" dirty="0"/>
              <a:t>4 frames example	 </a:t>
            </a:r>
            <a:r>
              <a:rPr lang="en-US" altLang="zh-TW" sz="2800" dirty="0">
                <a:solidFill>
                  <a:srgbClr val="FF0000"/>
                </a:solidFill>
              </a:rPr>
              <a:t>1, 2, 3, 4</a:t>
            </a:r>
            <a:r>
              <a:rPr lang="en-US" altLang="zh-TW" sz="2800" dirty="0"/>
              <a:t>, 1, 2, </a:t>
            </a:r>
            <a:r>
              <a:rPr lang="en-US" altLang="zh-TW" sz="2800" dirty="0">
                <a:solidFill>
                  <a:srgbClr val="FF0000"/>
                </a:solidFill>
              </a:rPr>
              <a:t>5</a:t>
            </a:r>
            <a:r>
              <a:rPr lang="en-US" altLang="zh-TW" sz="2800" dirty="0"/>
              <a:t>, 1, 2, 3, </a:t>
            </a:r>
            <a:r>
              <a:rPr lang="en-US" altLang="zh-TW" sz="2800" dirty="0">
                <a:solidFill>
                  <a:srgbClr val="FF0000"/>
                </a:solidFill>
              </a:rPr>
              <a:t>4</a:t>
            </a:r>
            <a:r>
              <a:rPr lang="en-US" altLang="zh-TW" sz="2800" dirty="0"/>
              <a:t>, 5</a:t>
            </a: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endParaRPr lang="en-US" altLang="zh-TW" sz="2800" dirty="0"/>
          </a:p>
          <a:p>
            <a:pPr>
              <a:tabLst>
                <a:tab pos="1890713" algn="l"/>
              </a:tabLst>
            </a:pPr>
            <a:r>
              <a:rPr lang="en-US" altLang="zh-TW" sz="2800" dirty="0"/>
              <a:t>How do you know this?   </a:t>
            </a:r>
          </a:p>
          <a:p>
            <a:pPr>
              <a:tabLst>
                <a:tab pos="1890713" algn="l"/>
              </a:tabLst>
            </a:pPr>
            <a:r>
              <a:rPr lang="en-US" altLang="zh-TW" sz="2800" dirty="0"/>
              <a:t>Used for measuring how well your algorithm performs (lower bound)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3749948" y="2781355"/>
            <a:ext cx="3659844" cy="1831211"/>
            <a:chOff x="3560763" y="3017838"/>
            <a:chExt cx="3659844" cy="1831211"/>
          </a:xfrm>
        </p:grpSpPr>
        <p:sp>
          <p:nvSpPr>
            <p:cNvPr id="34820" name="Rectangle 4"/>
            <p:cNvSpPr>
              <a:spLocks noChangeArrowheads="1"/>
            </p:cNvSpPr>
            <p:nvPr/>
          </p:nvSpPr>
          <p:spPr bwMode="auto">
            <a:xfrm>
              <a:off x="3560763" y="30178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1</a:t>
              </a:r>
            </a:p>
          </p:txBody>
        </p:sp>
        <p:sp>
          <p:nvSpPr>
            <p:cNvPr id="34821" name="Rectangle 5"/>
            <p:cNvSpPr>
              <a:spLocks noChangeArrowheads="1"/>
            </p:cNvSpPr>
            <p:nvPr/>
          </p:nvSpPr>
          <p:spPr bwMode="auto">
            <a:xfrm>
              <a:off x="3560763" y="34750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2</a:t>
              </a:r>
            </a:p>
          </p:txBody>
        </p:sp>
        <p:sp>
          <p:nvSpPr>
            <p:cNvPr id="34822" name="Rectangle 6"/>
            <p:cNvSpPr>
              <a:spLocks noChangeArrowheads="1"/>
            </p:cNvSpPr>
            <p:nvPr/>
          </p:nvSpPr>
          <p:spPr bwMode="auto">
            <a:xfrm>
              <a:off x="3560763" y="39322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3</a:t>
              </a:r>
            </a:p>
          </p:txBody>
        </p:sp>
        <p:sp>
          <p:nvSpPr>
            <p:cNvPr id="34823" name="Text Box 7"/>
            <p:cNvSpPr txBox="1">
              <a:spLocks noChangeArrowheads="1"/>
            </p:cNvSpPr>
            <p:nvPr/>
          </p:nvSpPr>
          <p:spPr bwMode="auto">
            <a:xfrm>
              <a:off x="4486555" y="3072577"/>
              <a:ext cx="3111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000" b="1" dirty="0">
                  <a:latin typeface="Candara" pitchFamily="34" charset="0"/>
                </a:rPr>
                <a:t>4</a:t>
              </a:r>
            </a:p>
          </p:txBody>
        </p:sp>
        <p:sp>
          <p:nvSpPr>
            <p:cNvPr id="34824" name="Text Box 8"/>
            <p:cNvSpPr txBox="1">
              <a:spLocks noChangeArrowheads="1"/>
            </p:cNvSpPr>
            <p:nvPr/>
          </p:nvSpPr>
          <p:spPr bwMode="auto">
            <a:xfrm>
              <a:off x="5110163" y="3238492"/>
              <a:ext cx="2110444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800" b="1" dirty="0">
                  <a:latin typeface="Candara" pitchFamily="34" charset="0"/>
                </a:rPr>
                <a:t>6 page faults</a:t>
              </a:r>
            </a:p>
          </p:txBody>
        </p:sp>
        <p:sp>
          <p:nvSpPr>
            <p:cNvPr id="34825" name="Rectangle 9"/>
            <p:cNvSpPr>
              <a:spLocks noChangeArrowheads="1"/>
            </p:cNvSpPr>
            <p:nvPr/>
          </p:nvSpPr>
          <p:spPr bwMode="auto">
            <a:xfrm>
              <a:off x="3560763" y="43894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4</a:t>
              </a:r>
            </a:p>
          </p:txBody>
        </p:sp>
        <p:sp>
          <p:nvSpPr>
            <p:cNvPr id="34826" name="Text Box 10"/>
            <p:cNvSpPr txBox="1">
              <a:spLocks noChangeArrowheads="1"/>
            </p:cNvSpPr>
            <p:nvPr/>
          </p:nvSpPr>
          <p:spPr bwMode="auto">
            <a:xfrm>
              <a:off x="3908081" y="4448939"/>
              <a:ext cx="53091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TW" altLang="en-US" sz="2000" b="1" dirty="0">
                  <a:latin typeface="Candara" pitchFamily="34" charset="0"/>
                </a:rPr>
                <a:t>    </a:t>
              </a:r>
              <a:r>
                <a:rPr lang="en-US" altLang="zh-TW" sz="2000" b="1" dirty="0">
                  <a:latin typeface="Candara" pitchFamily="34" charset="0"/>
                </a:rPr>
                <a:t>5</a:t>
              </a:r>
            </a:p>
          </p:txBody>
        </p:sp>
      </p:grpSp>
      <p:sp>
        <p:nvSpPr>
          <p:cNvPr id="13" name="橢圓 12"/>
          <p:cNvSpPr/>
          <p:nvPr/>
        </p:nvSpPr>
        <p:spPr bwMode="auto">
          <a:xfrm>
            <a:off x="6222191" y="213361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7" name="橢圓 16"/>
          <p:cNvSpPr/>
          <p:nvPr/>
        </p:nvSpPr>
        <p:spPr bwMode="auto">
          <a:xfrm>
            <a:off x="6548012" y="212835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8" name="橢圓 17"/>
          <p:cNvSpPr/>
          <p:nvPr/>
        </p:nvSpPr>
        <p:spPr bwMode="auto">
          <a:xfrm>
            <a:off x="6842301" y="212310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9" name="橢圓 18"/>
          <p:cNvSpPr/>
          <p:nvPr/>
        </p:nvSpPr>
        <p:spPr bwMode="auto">
          <a:xfrm>
            <a:off x="7152356" y="213361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0" name="橢圓 19"/>
          <p:cNvSpPr/>
          <p:nvPr/>
        </p:nvSpPr>
        <p:spPr bwMode="auto">
          <a:xfrm>
            <a:off x="7541241" y="212835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21" name="直線單箭頭接點 20"/>
          <p:cNvCxnSpPr/>
          <p:nvPr/>
        </p:nvCxnSpPr>
        <p:spPr bwMode="auto">
          <a:xfrm>
            <a:off x="4035973" y="4445876"/>
            <a:ext cx="37837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uiExpand="1" build="p"/>
      <p:bldP spid="13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Optimal Page Replacement</a:t>
            </a:r>
          </a:p>
        </p:txBody>
      </p:sp>
      <p:pic>
        <p:nvPicPr>
          <p:cNvPr id="3584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0413" y="1293813"/>
            <a:ext cx="7945437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932389" y="179201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337035" y="180252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120055" y="17815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6101255" y="179201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3683865" y="177099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4514193" y="17815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4918840" y="177625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4125309" y="177099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latin typeface="Candara" pitchFamily="34" charset="0"/>
                <a:cs typeface="Candara" pitchFamily="34" charset="0"/>
              </a:rPr>
              <a:t>Total number of page faults = 9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 bwMode="auto">
          <a:xfrm>
            <a:off x="2617076" y="3468414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直線單箭頭接點 16"/>
          <p:cNvCxnSpPr/>
          <p:nvPr/>
        </p:nvCxnSpPr>
        <p:spPr bwMode="auto">
          <a:xfrm>
            <a:off x="3478946" y="3005940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93820" y="23051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Least Recently Used (LRU) Algorithm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942975"/>
            <a:ext cx="7974724" cy="4483100"/>
          </a:xfrm>
        </p:spPr>
        <p:txBody>
          <a:bodyPr/>
          <a:lstStyle/>
          <a:p>
            <a:r>
              <a:rPr lang="en-US" altLang="zh-TW" sz="2800" dirty="0"/>
              <a:t>Reference string:  1, 2, 3, 4, 1, 2, </a:t>
            </a:r>
            <a:r>
              <a:rPr lang="en-US" altLang="zh-TW" sz="2800" b="1" dirty="0">
                <a:solidFill>
                  <a:srgbClr val="FF0000"/>
                </a:solidFill>
              </a:rPr>
              <a:t>5</a:t>
            </a:r>
            <a:r>
              <a:rPr lang="en-US" altLang="zh-TW" sz="2800" dirty="0"/>
              <a:t>, 1, 2, </a:t>
            </a:r>
            <a:r>
              <a:rPr lang="en-US" altLang="zh-TW" sz="2800" b="1" dirty="0">
                <a:solidFill>
                  <a:srgbClr val="0000CC"/>
                </a:solidFill>
              </a:rPr>
              <a:t>3</a:t>
            </a:r>
            <a:r>
              <a:rPr lang="en-US" altLang="zh-TW" sz="2800" dirty="0"/>
              <a:t>, </a:t>
            </a:r>
            <a:r>
              <a:rPr lang="en-US" altLang="zh-TW" sz="2800" b="1" dirty="0">
                <a:solidFill>
                  <a:srgbClr val="663300"/>
                </a:solidFill>
              </a:rPr>
              <a:t>4</a:t>
            </a:r>
            <a:r>
              <a:rPr lang="en-US" altLang="zh-TW" sz="2800" dirty="0"/>
              <a:t>, </a:t>
            </a:r>
            <a:r>
              <a:rPr lang="en-US" altLang="zh-TW" sz="2800" b="1" dirty="0">
                <a:solidFill>
                  <a:srgbClr val="009900"/>
                </a:solidFill>
              </a:rPr>
              <a:t>5</a:t>
            </a: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r>
              <a:rPr lang="en-US" altLang="zh-TW" sz="2800" b="1" dirty="0">
                <a:solidFill>
                  <a:srgbClr val="FF0000"/>
                </a:solidFill>
              </a:rPr>
              <a:t>Counter implementation</a:t>
            </a:r>
          </a:p>
          <a:p>
            <a:pPr lvl="1"/>
            <a:r>
              <a:rPr lang="en-US" altLang="zh-TW" sz="2800" dirty="0"/>
              <a:t>Every page entry has a counter; every time page is referenced through this entry, copy the </a:t>
            </a:r>
            <a:r>
              <a:rPr lang="en-US" altLang="zh-TW" sz="2800" b="1" dirty="0">
                <a:solidFill>
                  <a:srgbClr val="FF0000"/>
                </a:solidFill>
              </a:rPr>
              <a:t>clock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zh-TW" altLang="en-US" sz="2800" dirty="0">
                <a:solidFill>
                  <a:srgbClr val="FF0000"/>
                </a:solidFill>
              </a:rPr>
              <a:t>系統時間 </a:t>
            </a:r>
            <a:r>
              <a:rPr lang="en-US" altLang="zh-TW" sz="2800" dirty="0"/>
              <a:t>into the counter</a:t>
            </a:r>
          </a:p>
          <a:p>
            <a:pPr lvl="1"/>
            <a:r>
              <a:rPr lang="en-US" altLang="zh-TW" sz="2800" dirty="0"/>
              <a:t>When a page needs to be changed, look at the counters to determine which is to change</a:t>
            </a:r>
          </a:p>
          <a:p>
            <a:pPr>
              <a:buFont typeface="Monotype Sorts" charset="2"/>
              <a:buNone/>
            </a:pPr>
            <a:endParaRPr lang="en-US" altLang="zh-TW" sz="2800" dirty="0"/>
          </a:p>
        </p:txBody>
      </p:sp>
      <p:grpSp>
        <p:nvGrpSpPr>
          <p:cNvPr id="24" name="群組 23"/>
          <p:cNvGrpSpPr/>
          <p:nvPr/>
        </p:nvGrpSpPr>
        <p:grpSpPr>
          <a:xfrm>
            <a:off x="2620963" y="1714500"/>
            <a:ext cx="2398712" cy="1849438"/>
            <a:chOff x="2620963" y="1714500"/>
            <a:chExt cx="2398712" cy="1849438"/>
          </a:xfrm>
        </p:grpSpPr>
        <p:sp>
          <p:nvSpPr>
            <p:cNvPr id="36868" name="Rectangle 50"/>
            <p:cNvSpPr>
              <a:spLocks noChangeArrowheads="1"/>
            </p:cNvSpPr>
            <p:nvPr/>
          </p:nvSpPr>
          <p:spPr bwMode="auto">
            <a:xfrm>
              <a:off x="4638675" y="17287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009900"/>
                  </a:solidFill>
                  <a:latin typeface="Helvetica" charset="0"/>
                </a:rPr>
                <a:t>5</a:t>
              </a:r>
            </a:p>
          </p:txBody>
        </p:sp>
        <p:sp>
          <p:nvSpPr>
            <p:cNvPr id="36869" name="Rectangle 51"/>
            <p:cNvSpPr>
              <a:spLocks noChangeArrowheads="1"/>
            </p:cNvSpPr>
            <p:nvPr/>
          </p:nvSpPr>
          <p:spPr bwMode="auto">
            <a:xfrm>
              <a:off x="4638675" y="21859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0" name="Rectangle 52"/>
            <p:cNvSpPr>
              <a:spLocks noChangeArrowheads="1"/>
            </p:cNvSpPr>
            <p:nvPr/>
          </p:nvSpPr>
          <p:spPr bwMode="auto">
            <a:xfrm>
              <a:off x="4638675" y="26431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71" name="Rectangle 53"/>
            <p:cNvSpPr>
              <a:spLocks noChangeArrowheads="1"/>
            </p:cNvSpPr>
            <p:nvPr/>
          </p:nvSpPr>
          <p:spPr bwMode="auto">
            <a:xfrm>
              <a:off x="4638675" y="31003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  <p:sp>
          <p:nvSpPr>
            <p:cNvPr id="36872" name="Rectangle 54"/>
            <p:cNvSpPr>
              <a:spLocks noChangeArrowheads="1"/>
            </p:cNvSpPr>
            <p:nvPr/>
          </p:nvSpPr>
          <p:spPr bwMode="auto">
            <a:xfrm>
              <a:off x="2620963" y="17272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73" name="Rectangle 55"/>
            <p:cNvSpPr>
              <a:spLocks noChangeArrowheads="1"/>
            </p:cNvSpPr>
            <p:nvPr/>
          </p:nvSpPr>
          <p:spPr bwMode="auto">
            <a:xfrm>
              <a:off x="2620963" y="21844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4" name="Rectangle 56"/>
            <p:cNvSpPr>
              <a:spLocks noChangeArrowheads="1"/>
            </p:cNvSpPr>
            <p:nvPr/>
          </p:nvSpPr>
          <p:spPr bwMode="auto">
            <a:xfrm>
              <a:off x="2620963" y="26416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  <p:sp>
          <p:nvSpPr>
            <p:cNvPr id="36875" name="Rectangle 57"/>
            <p:cNvSpPr>
              <a:spLocks noChangeArrowheads="1"/>
            </p:cNvSpPr>
            <p:nvPr/>
          </p:nvSpPr>
          <p:spPr bwMode="auto">
            <a:xfrm>
              <a:off x="2620963" y="30988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76" name="Rectangle 58"/>
            <p:cNvSpPr>
              <a:spLocks noChangeArrowheads="1"/>
            </p:cNvSpPr>
            <p:nvPr/>
          </p:nvSpPr>
          <p:spPr bwMode="auto">
            <a:xfrm>
              <a:off x="3124200" y="17351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77" name="Rectangle 59"/>
            <p:cNvSpPr>
              <a:spLocks noChangeArrowheads="1"/>
            </p:cNvSpPr>
            <p:nvPr/>
          </p:nvSpPr>
          <p:spPr bwMode="auto">
            <a:xfrm>
              <a:off x="3124200" y="21923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8" name="Rectangle 60"/>
            <p:cNvSpPr>
              <a:spLocks noChangeArrowheads="1"/>
            </p:cNvSpPr>
            <p:nvPr/>
          </p:nvSpPr>
          <p:spPr bwMode="auto">
            <a:xfrm>
              <a:off x="3124200" y="26495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FF0000"/>
                  </a:solidFill>
                  <a:latin typeface="Helvetica" charset="0"/>
                </a:rPr>
                <a:t>5</a:t>
              </a:r>
            </a:p>
          </p:txBody>
        </p:sp>
        <p:sp>
          <p:nvSpPr>
            <p:cNvPr id="36879" name="Rectangle 61"/>
            <p:cNvSpPr>
              <a:spLocks noChangeArrowheads="1"/>
            </p:cNvSpPr>
            <p:nvPr/>
          </p:nvSpPr>
          <p:spPr bwMode="auto">
            <a:xfrm>
              <a:off x="3124200" y="31067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80" name="Rectangle 62"/>
            <p:cNvSpPr>
              <a:spLocks noChangeArrowheads="1"/>
            </p:cNvSpPr>
            <p:nvPr/>
          </p:nvSpPr>
          <p:spPr bwMode="auto">
            <a:xfrm>
              <a:off x="3643313" y="17145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81" name="Rectangle 63"/>
            <p:cNvSpPr>
              <a:spLocks noChangeArrowheads="1"/>
            </p:cNvSpPr>
            <p:nvPr/>
          </p:nvSpPr>
          <p:spPr bwMode="auto">
            <a:xfrm>
              <a:off x="3643313" y="21717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82" name="Rectangle 64"/>
            <p:cNvSpPr>
              <a:spLocks noChangeArrowheads="1"/>
            </p:cNvSpPr>
            <p:nvPr/>
          </p:nvSpPr>
          <p:spPr bwMode="auto">
            <a:xfrm>
              <a:off x="3643313" y="26289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5</a:t>
              </a:r>
            </a:p>
          </p:txBody>
        </p:sp>
        <p:sp>
          <p:nvSpPr>
            <p:cNvPr id="36883" name="Rectangle 65"/>
            <p:cNvSpPr>
              <a:spLocks noChangeArrowheads="1"/>
            </p:cNvSpPr>
            <p:nvPr/>
          </p:nvSpPr>
          <p:spPr bwMode="auto">
            <a:xfrm>
              <a:off x="3643313" y="30861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0000CC"/>
                  </a:solidFill>
                  <a:latin typeface="Helvetica" charset="0"/>
                </a:rPr>
                <a:t>3</a:t>
              </a:r>
            </a:p>
          </p:txBody>
        </p:sp>
        <p:sp>
          <p:nvSpPr>
            <p:cNvPr id="36884" name="Rectangle 66"/>
            <p:cNvSpPr>
              <a:spLocks noChangeArrowheads="1"/>
            </p:cNvSpPr>
            <p:nvPr/>
          </p:nvSpPr>
          <p:spPr bwMode="auto">
            <a:xfrm>
              <a:off x="4146550" y="17224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85" name="Rectangle 67"/>
            <p:cNvSpPr>
              <a:spLocks noChangeArrowheads="1"/>
            </p:cNvSpPr>
            <p:nvPr/>
          </p:nvSpPr>
          <p:spPr bwMode="auto">
            <a:xfrm>
              <a:off x="4146550" y="21796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86" name="Rectangle 68"/>
            <p:cNvSpPr>
              <a:spLocks noChangeArrowheads="1"/>
            </p:cNvSpPr>
            <p:nvPr/>
          </p:nvSpPr>
          <p:spPr bwMode="auto">
            <a:xfrm>
              <a:off x="4146550" y="26368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6887" name="Rectangle 69"/>
            <p:cNvSpPr>
              <a:spLocks noChangeArrowheads="1"/>
            </p:cNvSpPr>
            <p:nvPr/>
          </p:nvSpPr>
          <p:spPr bwMode="auto">
            <a:xfrm>
              <a:off x="4146550" y="30940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</p:grpSp>
      <p:sp>
        <p:nvSpPr>
          <p:cNvPr id="25" name="橢圓 24"/>
          <p:cNvSpPr/>
          <p:nvPr/>
        </p:nvSpPr>
        <p:spPr bwMode="auto">
          <a:xfrm>
            <a:off x="5880541" y="108256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6" name="橢圓 25"/>
          <p:cNvSpPr/>
          <p:nvPr/>
        </p:nvSpPr>
        <p:spPr bwMode="auto">
          <a:xfrm>
            <a:off x="4566747" y="109307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7" name="橢圓 26"/>
          <p:cNvSpPr/>
          <p:nvPr/>
        </p:nvSpPr>
        <p:spPr bwMode="auto">
          <a:xfrm>
            <a:off x="4939865" y="108782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8" name="橢圓 27"/>
          <p:cNvSpPr/>
          <p:nvPr/>
        </p:nvSpPr>
        <p:spPr bwMode="auto">
          <a:xfrm>
            <a:off x="5249919" y="108256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9" name="橢圓 28"/>
          <p:cNvSpPr/>
          <p:nvPr/>
        </p:nvSpPr>
        <p:spPr bwMode="auto">
          <a:xfrm>
            <a:off x="5496909" y="107731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2632841" y="1718441"/>
            <a:ext cx="362607" cy="186033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31" name="直線單箭頭接點 30"/>
          <p:cNvCxnSpPr/>
          <p:nvPr/>
        </p:nvCxnSpPr>
        <p:spPr bwMode="auto">
          <a:xfrm>
            <a:off x="2900854" y="2869325"/>
            <a:ext cx="378373" cy="157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2" name="文字方塊 31"/>
          <p:cNvSpPr txBox="1"/>
          <p:nvPr/>
        </p:nvSpPr>
        <p:spPr>
          <a:xfrm>
            <a:off x="5691343" y="2254476"/>
            <a:ext cx="2739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(</a:t>
            </a:r>
            <a:r>
              <a:rPr lang="zh-TW" altLang="en-US" sz="2800" b="1" dirty="0">
                <a:solidFill>
                  <a:srgbClr val="FF0000"/>
                </a:solidFill>
              </a:rPr>
              <a:t>最早之前用過</a:t>
            </a:r>
            <a:r>
              <a:rPr lang="en-US" altLang="zh-TW" sz="2800" b="1" dirty="0">
                <a:solidFill>
                  <a:srgbClr val="FF0000"/>
                </a:solidFill>
              </a:rPr>
              <a:t>)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LRU Page Replacement</a:t>
            </a:r>
          </a:p>
        </p:txBody>
      </p:sp>
      <p:pic>
        <p:nvPicPr>
          <p:cNvPr id="37891" name="Picture 4"/>
          <p:cNvPicPr>
            <a:picLocks noChangeAspect="1" noChangeArrowheads="1"/>
          </p:cNvPicPr>
          <p:nvPr/>
        </p:nvPicPr>
        <p:blipFill>
          <a:blip r:embed="rId3"/>
          <a:srcRect l="809" t="32875" r="789" b="32362"/>
          <a:stretch>
            <a:fillRect/>
          </a:stretch>
        </p:blipFill>
        <p:spPr bwMode="auto">
          <a:xfrm>
            <a:off x="623998" y="1267045"/>
            <a:ext cx="8074025" cy="2138363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8" name="橢圓 7"/>
          <p:cNvSpPr/>
          <p:nvPr/>
        </p:nvSpPr>
        <p:spPr bwMode="auto">
          <a:xfrm>
            <a:off x="3641837" y="152399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3226676" y="153450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2033751" y="153976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橢圓 10"/>
          <p:cNvSpPr/>
          <p:nvPr/>
        </p:nvSpPr>
        <p:spPr bwMode="auto">
          <a:xfrm>
            <a:off x="2827283" y="152925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2" name="橢圓 11"/>
          <p:cNvSpPr/>
          <p:nvPr/>
        </p:nvSpPr>
        <p:spPr bwMode="auto">
          <a:xfrm>
            <a:off x="6852747" y="153450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6437586" y="154501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橢圓 13"/>
          <p:cNvSpPr/>
          <p:nvPr/>
        </p:nvSpPr>
        <p:spPr bwMode="auto">
          <a:xfrm>
            <a:off x="5244661" y="155027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5" name="橢圓 14"/>
          <p:cNvSpPr/>
          <p:nvPr/>
        </p:nvSpPr>
        <p:spPr bwMode="auto">
          <a:xfrm>
            <a:off x="6038193" y="153976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latin typeface="Candara" pitchFamily="34" charset="0"/>
                <a:cs typeface="Candara" pitchFamily="34" charset="0"/>
              </a:rPr>
              <a:t>Total number of page faults = 12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 bwMode="auto">
          <a:xfrm>
            <a:off x="3342290" y="2222938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8" name="直線單箭頭接點 17"/>
          <p:cNvCxnSpPr/>
          <p:nvPr/>
        </p:nvCxnSpPr>
        <p:spPr bwMode="auto">
          <a:xfrm>
            <a:off x="6584731" y="2548758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LRU Algorithm (Cont.)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Stack implementation </a:t>
            </a:r>
            <a:r>
              <a:rPr lang="en-US" altLang="zh-TW" sz="2800" dirty="0"/>
              <a:t>– keep a stack of page numbers in a double link form:</a:t>
            </a:r>
          </a:p>
          <a:p>
            <a:pPr lvl="1"/>
            <a:r>
              <a:rPr lang="en-US" altLang="zh-TW" sz="2800" dirty="0"/>
              <a:t>Page referenced:</a:t>
            </a:r>
          </a:p>
          <a:p>
            <a:pPr lvl="2"/>
            <a:r>
              <a:rPr lang="en-US" altLang="zh-TW" sz="2800" dirty="0"/>
              <a:t>move it to the top</a:t>
            </a:r>
          </a:p>
          <a:p>
            <a:pPr lvl="2"/>
            <a:r>
              <a:rPr lang="en-US" altLang="zh-TW" sz="2800" dirty="0"/>
              <a:t>requires 6 pointers to be changed</a:t>
            </a:r>
          </a:p>
          <a:p>
            <a:pPr lvl="1"/>
            <a:r>
              <a:rPr lang="en-US" altLang="zh-TW" sz="2800" dirty="0"/>
              <a:t>No search for replacement</a:t>
            </a:r>
            <a:r>
              <a:rPr lang="zh-TW" altLang="en-US" sz="2800" dirty="0"/>
              <a:t> </a:t>
            </a:r>
            <a:r>
              <a:rPr lang="en-US" altLang="zh-TW" sz="2800" dirty="0"/>
              <a:t>– </a:t>
            </a:r>
            <a:r>
              <a:rPr lang="en-US" altLang="zh-TW" sz="2800" dirty="0">
                <a:solidFill>
                  <a:srgbClr val="FF0000"/>
                </a:solidFill>
              </a:rPr>
              <a:t>Replace the bottom page of the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555284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Stack implementation</a:t>
            </a:r>
          </a:p>
        </p:txBody>
      </p:sp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3"/>
          <a:srcRect l="616" t="4620" r="830" b="4620"/>
          <a:stretch>
            <a:fillRect/>
          </a:stretch>
        </p:blipFill>
        <p:spPr bwMode="auto">
          <a:xfrm>
            <a:off x="768350" y="1236663"/>
            <a:ext cx="7478713" cy="516572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789682" y="1676400"/>
            <a:ext cx="493987" cy="42041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1881351" y="4177861"/>
            <a:ext cx="515007" cy="45720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61185" y="2438398"/>
            <a:ext cx="515007" cy="45720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8" name="直線單箭頭接點 7"/>
          <p:cNvCxnSpPr>
            <a:stCxn id="5" idx="7"/>
          </p:cNvCxnSpPr>
          <p:nvPr/>
        </p:nvCxnSpPr>
        <p:spPr bwMode="auto">
          <a:xfrm flipV="1">
            <a:off x="2320937" y="2790497"/>
            <a:ext cx="2424484" cy="145431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LRU Approximation Algorithms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754" y="1209021"/>
            <a:ext cx="8312594" cy="38830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 b="1" dirty="0">
                <a:solidFill>
                  <a:srgbClr val="FF0000"/>
                </a:solidFill>
              </a:rPr>
              <a:t>Reference bit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With each page associate a bit, initially = 0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When page is referenced bit set to 1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Replace the one which is 0 (if one exists)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We do not know the order, however</a:t>
            </a:r>
          </a:p>
          <a:p>
            <a:pPr>
              <a:lnSpc>
                <a:spcPct val="90000"/>
              </a:lnSpc>
            </a:pPr>
            <a:r>
              <a:rPr lang="en-US" altLang="zh-TW" sz="2800" b="1" dirty="0">
                <a:solidFill>
                  <a:srgbClr val="FF0000"/>
                </a:solidFill>
              </a:rPr>
              <a:t>Second chance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Need reference bit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Clock replacement  </a:t>
            </a:r>
            <a:r>
              <a:rPr lang="zh-TW" altLang="en-US" sz="2000" dirty="0"/>
              <a:t>順時鐘的檢查</a:t>
            </a:r>
            <a:endParaRPr lang="en-US" altLang="zh-TW" sz="2000" dirty="0"/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If page to be replaced (in clock order) has reference bit = 1 then: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set reference bit 0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leave page in memory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replace next page (in clock order), subject to same rules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40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0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29121" y="-31532"/>
            <a:ext cx="8267700" cy="844550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Second-Chance (clock) Page-Replacement Algorithm</a:t>
            </a:r>
          </a:p>
        </p:txBody>
      </p:sp>
      <p:pic>
        <p:nvPicPr>
          <p:cNvPr id="4198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1628" y="1601186"/>
            <a:ext cx="5897562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790495" y="2995449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6032936" y="3021725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795749" y="3536732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6038190" y="3515711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2769472" y="4046483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Counting Algorithms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370" y="1077694"/>
            <a:ext cx="8062912" cy="4551362"/>
          </a:xfrm>
        </p:spPr>
        <p:txBody>
          <a:bodyPr/>
          <a:lstStyle/>
          <a:p>
            <a:r>
              <a:rPr lang="en-US" altLang="zh-TW" sz="2800" dirty="0"/>
              <a:t>Keep a </a:t>
            </a:r>
            <a:r>
              <a:rPr lang="en-US" altLang="zh-TW" sz="2800" dirty="0">
                <a:solidFill>
                  <a:srgbClr val="FF0000"/>
                </a:solidFill>
              </a:rPr>
              <a:t>counter</a:t>
            </a:r>
            <a:r>
              <a:rPr lang="en-US" altLang="zh-TW" sz="2800" dirty="0"/>
              <a:t> of the number of references that have been made to each page</a:t>
            </a:r>
          </a:p>
          <a:p>
            <a:r>
              <a:rPr lang="en-US" altLang="zh-TW" sz="2800" b="1" dirty="0">
                <a:solidFill>
                  <a:srgbClr val="FF0000"/>
                </a:solidFill>
              </a:rPr>
              <a:t>LFU Algorithm</a:t>
            </a:r>
            <a:r>
              <a:rPr lang="en-US" altLang="zh-TW" sz="2800" dirty="0"/>
              <a:t>:  replaces page with smallest count</a:t>
            </a:r>
          </a:p>
          <a:p>
            <a:r>
              <a:rPr lang="en-US" altLang="zh-TW" sz="2800" b="1" dirty="0">
                <a:solidFill>
                  <a:srgbClr val="FF0000"/>
                </a:solidFill>
              </a:rPr>
              <a:t>MFU Algorithm</a:t>
            </a:r>
            <a:r>
              <a:rPr lang="en-US" altLang="zh-TW" sz="2800" dirty="0"/>
              <a:t>: based on the argument that the page with the smallest count was probably just brought in and has yet to be used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Background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013" y="1012825"/>
            <a:ext cx="8180387" cy="4530725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Virtual memory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/>
              <a:t>– separation of user logical memory from physical memory.</a:t>
            </a:r>
          </a:p>
          <a:p>
            <a:pPr lvl="1"/>
            <a:r>
              <a:rPr lang="en-US" altLang="zh-TW" sz="2400" dirty="0"/>
              <a:t>Only part of the program needs to be in memory for execution  </a:t>
            </a:r>
            <a:r>
              <a:rPr lang="zh-TW" altLang="en-US" sz="2400" dirty="0"/>
              <a:t>最重要的概念   </a:t>
            </a:r>
            <a:r>
              <a:rPr lang="en-US" altLang="zh-TW" dirty="0"/>
              <a:t>proc</a:t>
            </a:r>
            <a:r>
              <a:rPr lang="zh-TW" altLang="en-US" sz="2400" dirty="0"/>
              <a:t>只需部分放進</a:t>
            </a:r>
            <a:r>
              <a:rPr lang="en-US" altLang="zh-TW" sz="2400" dirty="0"/>
              <a:t>mem</a:t>
            </a:r>
          </a:p>
          <a:p>
            <a:pPr lvl="1"/>
            <a:r>
              <a:rPr lang="en-US" altLang="zh-TW" sz="2400" dirty="0"/>
              <a:t>Logical address space can therefore be much </a:t>
            </a:r>
            <a:r>
              <a:rPr lang="en-US" altLang="zh-TW" sz="2400" dirty="0">
                <a:solidFill>
                  <a:srgbClr val="FF0000"/>
                </a:solidFill>
              </a:rPr>
              <a:t>larger</a:t>
            </a:r>
            <a:r>
              <a:rPr lang="en-US" altLang="zh-TW" sz="2400" dirty="0"/>
              <a:t> than physical address space</a:t>
            </a:r>
          </a:p>
          <a:p>
            <a:pPr lvl="1"/>
            <a:r>
              <a:rPr lang="en-US" altLang="zh-TW" sz="2400" dirty="0"/>
              <a:t>Allows address spaces to be shared by several processes</a:t>
            </a:r>
            <a:r>
              <a:rPr lang="zh-TW" altLang="en-US" sz="2400" dirty="0"/>
              <a:t> 因為只放一部分 所以可更多人分享</a:t>
            </a:r>
            <a:endParaRPr lang="en-US" altLang="zh-TW" sz="2400" dirty="0"/>
          </a:p>
          <a:p>
            <a:pPr lvl="1"/>
            <a:r>
              <a:rPr lang="en-US" altLang="zh-TW" sz="2400" dirty="0"/>
              <a:t>Allows for more efficient process creation</a:t>
            </a:r>
            <a:r>
              <a:rPr lang="zh-TW" altLang="en-US" sz="2400" dirty="0"/>
              <a:t> 部分載入</a:t>
            </a:r>
            <a:endParaRPr lang="en-US" altLang="zh-TW" sz="2400" dirty="0"/>
          </a:p>
          <a:p>
            <a:r>
              <a:rPr lang="en-US" altLang="zh-TW" sz="2400" dirty="0"/>
              <a:t>Virtual memory can be implemented via:</a:t>
            </a:r>
          </a:p>
          <a:p>
            <a:pPr lvl="1"/>
            <a:r>
              <a:rPr lang="en-US" altLang="zh-TW" sz="2400" b="1" dirty="0">
                <a:solidFill>
                  <a:srgbClr val="FF0000"/>
                </a:solidFill>
              </a:rPr>
              <a:t>Demand</a:t>
            </a:r>
            <a:r>
              <a:rPr lang="zh-TW" altLang="en-US" sz="2400" b="1" dirty="0">
                <a:solidFill>
                  <a:srgbClr val="FF0000"/>
                </a:solidFill>
              </a:rPr>
              <a:t>請求</a:t>
            </a:r>
            <a:r>
              <a:rPr lang="en-US" altLang="zh-TW" sz="2400" b="1" dirty="0">
                <a:solidFill>
                  <a:srgbClr val="FF0000"/>
                </a:solidFill>
              </a:rPr>
              <a:t> paging</a:t>
            </a:r>
            <a:r>
              <a:rPr lang="zh-TW" altLang="en-US" sz="2400" b="1" dirty="0">
                <a:solidFill>
                  <a:srgbClr val="FF0000"/>
                </a:solidFill>
              </a:rPr>
              <a:t>     </a:t>
            </a:r>
            <a:r>
              <a:rPr lang="en-US" altLang="zh-TW" sz="2400" b="1" dirty="0" err="1">
                <a:solidFill>
                  <a:srgbClr val="FF0000"/>
                </a:solidFill>
              </a:rPr>
              <a:t>proc,page</a:t>
            </a:r>
            <a:r>
              <a:rPr lang="en-US" altLang="zh-TW" sz="2400" b="1" dirty="0">
                <a:solidFill>
                  <a:srgbClr val="FF0000"/>
                </a:solidFill>
              </a:rPr>
              <a:t>  </a:t>
            </a:r>
            <a:r>
              <a:rPr lang="en-US" altLang="zh-TW" sz="2400" b="1" dirty="0" err="1">
                <a:solidFill>
                  <a:srgbClr val="FF0000"/>
                </a:solidFill>
              </a:rPr>
              <a:t>mem,frame</a:t>
            </a:r>
            <a:r>
              <a:rPr lang="zh-TW" altLang="en-US" sz="2400" b="1" dirty="0">
                <a:solidFill>
                  <a:srgbClr val="FF0000"/>
                </a:solidFill>
              </a:rPr>
              <a:t>固定大小</a:t>
            </a:r>
            <a:r>
              <a:rPr lang="en-US" altLang="zh-TW" sz="2400" b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altLang="zh-TW" sz="2400" b="1" dirty="0">
                <a:solidFill>
                  <a:srgbClr val="FF0000"/>
                </a:solidFill>
              </a:rPr>
              <a:t>Demand segmentation</a:t>
            </a:r>
            <a:r>
              <a:rPr lang="zh-TW" altLang="en-US" sz="2400" b="1" dirty="0">
                <a:solidFill>
                  <a:srgbClr val="FF0000"/>
                </a:solidFill>
              </a:rPr>
              <a:t>  程式切割用</a:t>
            </a:r>
            <a:r>
              <a:rPr lang="en-US" altLang="zh-TW" dirty="0">
                <a:solidFill>
                  <a:srgbClr val="FF0000"/>
                </a:solidFill>
              </a:rPr>
              <a:t>subroutine function…</a:t>
            </a:r>
            <a:r>
              <a:rPr lang="zh-TW" altLang="en-US" dirty="0">
                <a:solidFill>
                  <a:srgbClr val="FF0000"/>
                </a:solidFill>
              </a:rPr>
              <a:t>等  不固定大小  </a:t>
            </a:r>
            <a:endParaRPr lang="en-US" altLang="zh-TW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Allocation of Frames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5488" y="1103313"/>
            <a:ext cx="8418512" cy="4483100"/>
          </a:xfrm>
        </p:spPr>
        <p:txBody>
          <a:bodyPr/>
          <a:lstStyle/>
          <a:p>
            <a:r>
              <a:rPr lang="en-US" altLang="zh-TW" sz="2800" dirty="0"/>
              <a:t>Each process needs </a:t>
            </a:r>
            <a:r>
              <a:rPr lang="en-US" altLang="zh-TW" sz="2800" b="1" i="1" dirty="0">
                <a:solidFill>
                  <a:srgbClr val="FF0000"/>
                </a:solidFill>
              </a:rPr>
              <a:t>minimum</a:t>
            </a:r>
            <a:r>
              <a:rPr lang="en-US" altLang="zh-TW" sz="2800" dirty="0"/>
              <a:t> number of pages</a:t>
            </a:r>
          </a:p>
          <a:p>
            <a:r>
              <a:rPr lang="en-US" altLang="zh-TW" sz="2800" dirty="0"/>
              <a:t>Example:  IBM 370 – 6 pages to handle SS MOVE instruction</a:t>
            </a:r>
            <a:r>
              <a:rPr lang="zh-TW" altLang="en-US" sz="2800" dirty="0"/>
              <a:t>把一個</a:t>
            </a:r>
            <a:r>
              <a:rPr lang="en-US" altLang="zh-TW" sz="2800" dirty="0"/>
              <a:t>block</a:t>
            </a:r>
            <a:r>
              <a:rPr lang="zh-TW" altLang="en-US" sz="2800" dirty="0"/>
              <a:t> 搬到另一個</a:t>
            </a:r>
            <a:r>
              <a:rPr lang="en-US" altLang="zh-TW" sz="2800" dirty="0"/>
              <a:t>:</a:t>
            </a:r>
          </a:p>
          <a:p>
            <a:pPr lvl="1"/>
            <a:r>
              <a:rPr lang="en-US" altLang="zh-TW" sz="2800" dirty="0"/>
              <a:t>instruction is 6 bytes, might span </a:t>
            </a:r>
            <a:r>
              <a:rPr lang="en-US" altLang="zh-TW" sz="2800" dirty="0">
                <a:solidFill>
                  <a:srgbClr val="FF0000"/>
                </a:solidFill>
              </a:rPr>
              <a:t>2</a:t>
            </a:r>
            <a:r>
              <a:rPr lang="en-US" altLang="zh-TW" sz="2800" dirty="0"/>
              <a:t> pages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2</a:t>
            </a:r>
            <a:r>
              <a:rPr lang="en-US" altLang="zh-TW" sz="2800" dirty="0"/>
              <a:t> pages to handle </a:t>
            </a:r>
            <a:r>
              <a:rPr lang="en-US" altLang="zh-TW" sz="2800" i="1" dirty="0"/>
              <a:t>from  </a:t>
            </a:r>
            <a:r>
              <a:rPr lang="zh-TW" altLang="en-US" sz="2800" i="1" dirty="0"/>
              <a:t>用</a:t>
            </a:r>
            <a:r>
              <a:rPr lang="en-US" altLang="zh-TW" sz="2800" i="1" dirty="0"/>
              <a:t>2</a:t>
            </a:r>
            <a:r>
              <a:rPr lang="zh-TW" altLang="en-US" sz="2800" i="1" dirty="0"/>
              <a:t>個</a:t>
            </a:r>
            <a:r>
              <a:rPr lang="en-US" altLang="zh-TW" sz="2800" i="1" dirty="0"/>
              <a:t>page</a:t>
            </a:r>
            <a:r>
              <a:rPr lang="zh-TW" altLang="en-US" sz="2800" i="1" dirty="0"/>
              <a:t>紀錄起始位置</a:t>
            </a:r>
            <a:endParaRPr lang="en-US" altLang="zh-TW" sz="2800" i="1" dirty="0"/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2</a:t>
            </a:r>
            <a:r>
              <a:rPr lang="en-US" altLang="zh-TW" sz="2800" dirty="0"/>
              <a:t> pages to handle </a:t>
            </a:r>
            <a:r>
              <a:rPr lang="en-US" altLang="zh-TW" sz="2800" i="1" dirty="0"/>
              <a:t>to</a:t>
            </a:r>
            <a:r>
              <a:rPr lang="zh-TW" altLang="en-US" sz="2800" i="1" dirty="0"/>
              <a:t>       </a:t>
            </a:r>
            <a:endParaRPr lang="en-US" altLang="zh-TW" sz="2800" i="1" dirty="0"/>
          </a:p>
          <a:p>
            <a:r>
              <a:rPr lang="en-US" altLang="zh-TW" sz="2800" dirty="0"/>
              <a:t>Two major allocation schemes</a:t>
            </a:r>
          </a:p>
          <a:p>
            <a:pPr lvl="1"/>
            <a:r>
              <a:rPr lang="en-US" altLang="zh-TW" sz="2800" b="1" dirty="0">
                <a:solidFill>
                  <a:srgbClr val="FF0000"/>
                </a:solidFill>
              </a:rPr>
              <a:t>fixed allocation</a:t>
            </a:r>
          </a:p>
          <a:p>
            <a:pPr lvl="1"/>
            <a:r>
              <a:rPr lang="en-US" altLang="zh-TW" sz="2800" b="1" dirty="0">
                <a:solidFill>
                  <a:srgbClr val="FF0000"/>
                </a:solidFill>
              </a:rPr>
              <a:t>priority allocation</a:t>
            </a:r>
            <a:r>
              <a:rPr lang="zh-TW" altLang="en-US" sz="2800" b="1" dirty="0">
                <a:solidFill>
                  <a:srgbClr val="FF0000"/>
                </a:solidFill>
              </a:rPr>
              <a:t>  高</a:t>
            </a:r>
            <a:r>
              <a:rPr lang="en-US" altLang="zh-TW" sz="2800" b="1" dirty="0" err="1">
                <a:solidFill>
                  <a:srgbClr val="FF0000"/>
                </a:solidFill>
              </a:rPr>
              <a:t>pri</a:t>
            </a:r>
            <a:r>
              <a:rPr lang="zh-TW" altLang="en-US" sz="2800" b="1" dirty="0">
                <a:solidFill>
                  <a:srgbClr val="FF0000"/>
                </a:solidFill>
              </a:rPr>
              <a:t>可以取代別人低</a:t>
            </a:r>
            <a:r>
              <a:rPr lang="en-US" altLang="zh-TW" sz="2800" b="1" dirty="0" err="1">
                <a:solidFill>
                  <a:srgbClr val="FF0000"/>
                </a:solidFill>
              </a:rPr>
              <a:t>pri</a:t>
            </a:r>
            <a:r>
              <a:rPr lang="zh-TW" altLang="en-US" sz="2800" b="1" dirty="0">
                <a:solidFill>
                  <a:srgbClr val="FF0000"/>
                </a:solidFill>
              </a:rPr>
              <a:t>的</a:t>
            </a:r>
            <a:endParaRPr lang="en-US" altLang="zh-TW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圓角矩形 10"/>
          <p:cNvSpPr/>
          <p:nvPr/>
        </p:nvSpPr>
        <p:spPr bwMode="auto">
          <a:xfrm>
            <a:off x="5675586" y="2711669"/>
            <a:ext cx="2995448" cy="35945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882869" y="3026979"/>
            <a:ext cx="4382814" cy="255401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Fixed</a:t>
            </a:r>
            <a:r>
              <a:rPr lang="zh-TW" altLang="en-US" dirty="0"/>
              <a:t>固定</a:t>
            </a:r>
            <a:r>
              <a:rPr lang="en-US" altLang="zh-TW" dirty="0"/>
              <a:t> Allocation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038" y="1044575"/>
            <a:ext cx="8191500" cy="3841750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Equal allocation </a:t>
            </a:r>
            <a:r>
              <a:rPr lang="en-US" altLang="zh-TW" sz="2400" dirty="0"/>
              <a:t>– For example, if there are 100 frames and 5 processes, give each process 20 frames.</a:t>
            </a:r>
            <a:r>
              <a:rPr lang="zh-TW" altLang="en-US" sz="2400"/>
              <a:t>  平分  </a:t>
            </a:r>
            <a:endParaRPr lang="en-US" altLang="zh-TW" sz="2400" dirty="0"/>
          </a:p>
          <a:p>
            <a:r>
              <a:rPr lang="en-US" altLang="zh-TW" sz="2400" b="1" dirty="0">
                <a:solidFill>
                  <a:srgbClr val="FF0000"/>
                </a:solidFill>
              </a:rPr>
              <a:t>Proportional allocation </a:t>
            </a:r>
            <a:r>
              <a:rPr lang="en-US" altLang="zh-TW" sz="2400" dirty="0"/>
              <a:t>– Allocate according to the size of process</a:t>
            </a:r>
            <a:r>
              <a:rPr lang="zh-TW" altLang="en-US" sz="2400" dirty="0"/>
              <a:t>   按比例</a:t>
            </a:r>
            <a:endParaRPr lang="en-US" altLang="zh-TW" sz="2400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045779" y="3137338"/>
          <a:ext cx="4077930" cy="2301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Equation" r:id="rId4" imgW="2857320" imgH="1612800" progId="Equation.3">
                  <p:embed/>
                </p:oleObj>
              </mc:Choice>
              <mc:Fallback>
                <p:oleObj name="Equation" r:id="rId4" imgW="2857320" imgH="16128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5779" y="3137338"/>
                        <a:ext cx="4077930" cy="23017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5867604" y="2799198"/>
          <a:ext cx="2661536" cy="346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方程式" r:id="rId6" imgW="1143000" imgH="1485720" progId="Equation.3">
                  <p:embed/>
                </p:oleObj>
              </mc:Choice>
              <mc:Fallback>
                <p:oleObj name="方程式" r:id="rId6" imgW="1143000" imgH="1485720" progId="Equation.3">
                  <p:embed/>
                  <p:pic>
                    <p:nvPicPr>
                      <p:cNvPr id="10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604" y="2799198"/>
                        <a:ext cx="2661536" cy="3460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Priority Allocation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135063"/>
            <a:ext cx="7981950" cy="4394200"/>
          </a:xfrm>
        </p:spPr>
        <p:txBody>
          <a:bodyPr/>
          <a:lstStyle/>
          <a:p>
            <a:r>
              <a:rPr lang="en-US" altLang="zh-TW" sz="2800" dirty="0"/>
              <a:t>Use a proportional allocation scheme using </a:t>
            </a:r>
            <a:r>
              <a:rPr lang="en-US" altLang="zh-TW" sz="2800" dirty="0">
                <a:solidFill>
                  <a:srgbClr val="FF0000"/>
                </a:solidFill>
              </a:rPr>
              <a:t>priorities </a:t>
            </a:r>
            <a:r>
              <a:rPr lang="en-US" altLang="zh-TW" sz="2800" dirty="0"/>
              <a:t>rather than size</a:t>
            </a:r>
          </a:p>
          <a:p>
            <a:r>
              <a:rPr lang="en-US" altLang="zh-TW" sz="2800" dirty="0"/>
              <a:t>If process </a:t>
            </a:r>
            <a:r>
              <a:rPr lang="en-US" altLang="zh-TW" sz="2800" i="1" dirty="0"/>
              <a:t>P</a:t>
            </a:r>
            <a:r>
              <a:rPr lang="en-US" altLang="zh-TW" sz="2800" i="1" baseline="-25000" dirty="0"/>
              <a:t>i</a:t>
            </a:r>
            <a:r>
              <a:rPr lang="en-US" altLang="zh-TW" sz="2800" dirty="0"/>
              <a:t> generates a page fault,</a:t>
            </a:r>
          </a:p>
          <a:p>
            <a:pPr lvl="1"/>
            <a:r>
              <a:rPr lang="en-US" altLang="zh-TW" sz="2800" dirty="0"/>
              <a:t>select for replacement one of its frames</a:t>
            </a:r>
          </a:p>
          <a:p>
            <a:pPr lvl="1"/>
            <a:r>
              <a:rPr lang="en-US" altLang="zh-TW" sz="2800" dirty="0"/>
              <a:t>select for replacement a frame from a process </a:t>
            </a:r>
            <a:r>
              <a:rPr lang="en-US" altLang="zh-TW" sz="2800" dirty="0">
                <a:solidFill>
                  <a:srgbClr val="FF0000"/>
                </a:solidFill>
              </a:rPr>
              <a:t>with lower priority number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Global vs. Local Allocation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7225" y="1060450"/>
            <a:ext cx="8047038" cy="4470400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Global replacement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– process selects a replacement frame from the set of all frames; one process can take a frame from another</a:t>
            </a:r>
          </a:p>
          <a:p>
            <a:r>
              <a:rPr lang="zh-TW" altLang="en-US" sz="2800" dirty="0"/>
              <a:t>可以挑別人的</a:t>
            </a:r>
            <a:endParaRPr lang="en-US" altLang="zh-TW" sz="2800" dirty="0"/>
          </a:p>
          <a:p>
            <a:r>
              <a:rPr lang="en-US" altLang="zh-TW" sz="2800" b="1" dirty="0">
                <a:solidFill>
                  <a:srgbClr val="FF0000"/>
                </a:solidFill>
              </a:rPr>
              <a:t>Local replacement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– each process selects from only its own set of allocated frames  </a:t>
            </a:r>
            <a:r>
              <a:rPr lang="zh-TW" altLang="en-US" sz="2800" dirty="0"/>
              <a:t>挑自己的</a:t>
            </a:r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Thrashing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0400" y="1073150"/>
            <a:ext cx="8008938" cy="4483100"/>
          </a:xfrm>
        </p:spPr>
        <p:txBody>
          <a:bodyPr/>
          <a:lstStyle/>
          <a:p>
            <a:r>
              <a:rPr lang="en-US" altLang="zh-TW" sz="2800" dirty="0"/>
              <a:t>If a process </a:t>
            </a:r>
            <a:r>
              <a:rPr lang="en-US" altLang="zh-TW" sz="2800" dirty="0">
                <a:solidFill>
                  <a:srgbClr val="FF0000"/>
                </a:solidFill>
              </a:rPr>
              <a:t>does not have “enough” pages</a:t>
            </a:r>
            <a:r>
              <a:rPr lang="en-US" altLang="zh-TW" sz="2800" dirty="0"/>
              <a:t>, the page-fault rate is very high.  This leads to:</a:t>
            </a:r>
          </a:p>
          <a:p>
            <a:pPr lvl="1"/>
            <a:r>
              <a:rPr lang="en-US" altLang="zh-TW" sz="2800" dirty="0"/>
              <a:t>low CPU utilization  </a:t>
            </a:r>
            <a:r>
              <a:rPr lang="zh-TW" altLang="en-US" sz="2800" dirty="0"/>
              <a:t>因為在等</a:t>
            </a:r>
            <a:r>
              <a:rPr lang="en-US" altLang="zh-TW" sz="2800" dirty="0"/>
              <a:t>IO</a:t>
            </a:r>
          </a:p>
          <a:p>
            <a:pPr lvl="1"/>
            <a:r>
              <a:rPr lang="en-US" altLang="zh-TW" sz="2800" dirty="0"/>
              <a:t>operating system thinks that it needs to increase the degree of multiprogramming</a:t>
            </a:r>
          </a:p>
          <a:p>
            <a:pPr lvl="1"/>
            <a:r>
              <a:rPr lang="en-US" altLang="zh-TW" sz="2800" dirty="0"/>
              <a:t>another process added to the system</a:t>
            </a:r>
          </a:p>
          <a:p>
            <a:r>
              <a:rPr lang="en-US" altLang="zh-TW" sz="2800" b="1" dirty="0">
                <a:solidFill>
                  <a:srgbClr val="FF0000"/>
                </a:solidFill>
              </a:rPr>
              <a:t>Thrashing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>
                <a:sym typeface="Symbol" charset="2"/>
              </a:rPr>
              <a:t> a process is busy swapping pages in and out</a:t>
            </a:r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410450" cy="576262"/>
          </a:xfrm>
        </p:spPr>
        <p:txBody>
          <a:bodyPr/>
          <a:lstStyle/>
          <a:p>
            <a:pPr eaLnBrk="1" hangingPunct="1"/>
            <a:r>
              <a:rPr lang="en-US" altLang="zh-TW"/>
              <a:t>Thrashing (Cont.)</a:t>
            </a:r>
            <a:endParaRPr lang="en-US" altLang="zh-TW" sz="2400"/>
          </a:p>
        </p:txBody>
      </p:sp>
      <p:pic>
        <p:nvPicPr>
          <p:cNvPr id="481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420" y="1406909"/>
            <a:ext cx="7549712" cy="4353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5580993" y="3074277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09650" y="277813"/>
            <a:ext cx="7412038" cy="576262"/>
          </a:xfrm>
        </p:spPr>
        <p:txBody>
          <a:bodyPr/>
          <a:lstStyle/>
          <a:p>
            <a:pPr eaLnBrk="1" hangingPunct="1"/>
            <a:r>
              <a:rPr lang="en-US" altLang="zh-TW"/>
              <a:t>Demand Paging and Thrashing </a:t>
            </a:r>
            <a:endParaRPr lang="en-US" altLang="zh-TW" sz="240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0875" y="1089025"/>
            <a:ext cx="8205788" cy="2203450"/>
          </a:xfrm>
        </p:spPr>
        <p:txBody>
          <a:bodyPr/>
          <a:lstStyle/>
          <a:p>
            <a:r>
              <a:rPr lang="en-US" altLang="zh-TW" sz="2800" dirty="0"/>
              <a:t>Why does demand paging work?</a:t>
            </a:r>
            <a:br>
              <a:rPr lang="en-US" altLang="zh-TW" sz="2800" dirty="0"/>
            </a:br>
            <a:r>
              <a:rPr lang="en-US" altLang="zh-TW" sz="2800" b="1" dirty="0">
                <a:solidFill>
                  <a:srgbClr val="FF0000"/>
                </a:solidFill>
              </a:rPr>
              <a:t>Locality model</a:t>
            </a:r>
          </a:p>
          <a:p>
            <a:pPr lvl="1"/>
            <a:r>
              <a:rPr lang="en-US" altLang="zh-TW" sz="2800" dirty="0"/>
              <a:t>Process migrates</a:t>
            </a:r>
            <a:r>
              <a:rPr lang="zh-TW" altLang="en-US" sz="2800" dirty="0"/>
              <a:t>遷移</a:t>
            </a:r>
            <a:r>
              <a:rPr lang="en-US" altLang="zh-TW" sz="2800" dirty="0"/>
              <a:t> from one locality to another</a:t>
            </a:r>
          </a:p>
          <a:p>
            <a:pPr lvl="1"/>
            <a:r>
              <a:rPr lang="en-US" altLang="zh-TW" sz="2800" dirty="0"/>
              <a:t>Localities may overlap</a:t>
            </a:r>
          </a:p>
          <a:p>
            <a:r>
              <a:rPr lang="en-US" altLang="zh-TW" sz="2800" dirty="0"/>
              <a:t>Why does thrashing occur?</a:t>
            </a:r>
            <a:br>
              <a:rPr lang="en-US" altLang="zh-TW" sz="2800" dirty="0"/>
            </a:br>
            <a:r>
              <a:rPr lang="en-US" altLang="zh-TW" sz="2800" dirty="0">
                <a:sym typeface="Symbol" charset="2"/>
              </a:rPr>
              <a:t> size of locality &gt; total memory size</a:t>
            </a:r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30612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Locality In A Memory-Reference Pattern</a:t>
            </a:r>
          </a:p>
        </p:txBody>
      </p:sp>
      <p:pic>
        <p:nvPicPr>
          <p:cNvPr id="5017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5675" y="1182688"/>
            <a:ext cx="4614863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894084" y="1734208"/>
            <a:ext cx="1182414" cy="115088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738648" y="2412124"/>
            <a:ext cx="835573" cy="167114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87463" y="4430110"/>
            <a:ext cx="1439918" cy="83557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874581" y="4761186"/>
            <a:ext cx="1439918" cy="83557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Working-Set Model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979488"/>
            <a:ext cx="8185150" cy="4502150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  working-set window </a:t>
            </a:r>
            <a:r>
              <a:rPr lang="en-US" altLang="zh-TW" sz="2400" dirty="0">
                <a:sym typeface="Symbol" charset="2"/>
              </a:rPr>
              <a:t> a fixed number of page references, Example:  10,000 instruction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  <a:sym typeface="Symbol" charset="2"/>
              </a:rPr>
              <a:t>WSS</a:t>
            </a:r>
            <a:r>
              <a:rPr lang="en-US" altLang="zh-TW" sz="2400" b="1" i="1" baseline="-25000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 (working set of Process </a:t>
            </a:r>
            <a:r>
              <a:rPr lang="en-US" altLang="zh-TW" sz="2400" b="1" i="1" dirty="0">
                <a:solidFill>
                  <a:srgbClr val="FF0000"/>
                </a:solidFill>
                <a:sym typeface="Symbol" charset="2"/>
              </a:rPr>
              <a:t>P</a:t>
            </a:r>
            <a:r>
              <a:rPr lang="en-US" altLang="zh-TW" sz="2400" b="1" i="1" baseline="-25000" dirty="0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) </a:t>
            </a:r>
            <a:r>
              <a:rPr lang="en-US" altLang="zh-TW" sz="2400" dirty="0">
                <a:sym typeface="Symbol" charset="2"/>
              </a:rPr>
              <a:t>=</a:t>
            </a:r>
            <a:br>
              <a:rPr lang="en-US" altLang="zh-TW" sz="2400" dirty="0">
                <a:sym typeface="Symbol" charset="2"/>
              </a:rPr>
            </a:br>
            <a:r>
              <a:rPr lang="en-US" altLang="zh-TW" sz="2400" dirty="0">
                <a:sym typeface="Symbol" charset="2"/>
              </a:rPr>
              <a:t>total number of pages referenced in the most recent  (varies in time)</a:t>
            </a:r>
          </a:p>
          <a:p>
            <a:pPr lvl="1"/>
            <a:r>
              <a:rPr lang="en-US" altLang="zh-TW" sz="2400" dirty="0">
                <a:sym typeface="Symbol" charset="2"/>
              </a:rPr>
              <a:t>if  too small will not encompass </a:t>
            </a:r>
            <a:r>
              <a:rPr lang="zh-TW" altLang="en-US" sz="2400" dirty="0">
                <a:sym typeface="Symbol" charset="2"/>
              </a:rPr>
              <a:t>包含</a:t>
            </a:r>
            <a:r>
              <a:rPr lang="en-US" altLang="zh-TW" sz="2400" dirty="0">
                <a:sym typeface="Symbol" charset="2"/>
              </a:rPr>
              <a:t> entire locality</a:t>
            </a:r>
          </a:p>
          <a:p>
            <a:pPr lvl="1"/>
            <a:r>
              <a:rPr lang="en-US" altLang="zh-TW" sz="2400" dirty="0">
                <a:sym typeface="Symbol" charset="2"/>
              </a:rPr>
              <a:t>if  too large will encompass several localities</a:t>
            </a:r>
          </a:p>
          <a:p>
            <a:pPr lvl="1"/>
            <a:r>
              <a:rPr lang="en-US" altLang="zh-TW" sz="2400" dirty="0">
                <a:sym typeface="Symbol" charset="2"/>
              </a:rPr>
              <a:t>if  =   will encompass entire program</a:t>
            </a:r>
          </a:p>
          <a:p>
            <a:r>
              <a:rPr lang="en-US" altLang="zh-TW" sz="2400" i="1" dirty="0">
                <a:sym typeface="Symbol" charset="2"/>
              </a:rPr>
              <a:t>D</a:t>
            </a:r>
            <a:r>
              <a:rPr lang="en-US" altLang="zh-TW" sz="2400" dirty="0">
                <a:sym typeface="Symbol" charset="2"/>
              </a:rPr>
              <a:t> =  </a:t>
            </a:r>
            <a:r>
              <a:rPr lang="en-US" altLang="zh-TW" sz="2400" i="1" dirty="0" err="1">
                <a:sym typeface="Symbol" charset="2"/>
              </a:rPr>
              <a:t>WSS</a:t>
            </a:r>
            <a:r>
              <a:rPr lang="en-US" altLang="zh-TW" sz="2400" i="1" baseline="-25000" dirty="0" err="1">
                <a:sym typeface="Symbol" charset="2"/>
              </a:rPr>
              <a:t>i</a:t>
            </a:r>
            <a:r>
              <a:rPr lang="en-US" altLang="zh-TW" sz="2400" dirty="0">
                <a:sym typeface="Symbol" charset="2"/>
              </a:rPr>
              <a:t>  total demand frames </a:t>
            </a:r>
            <a:r>
              <a:rPr lang="zh-TW" altLang="en-US" sz="2400" dirty="0">
                <a:sym typeface="Symbol" charset="2"/>
              </a:rPr>
              <a:t> 見註解</a:t>
            </a:r>
            <a:endParaRPr lang="en-US" altLang="zh-TW" sz="2400" dirty="0">
              <a:sym typeface="Symbol" charset="2"/>
            </a:endParaRPr>
          </a:p>
          <a:p>
            <a:r>
              <a:rPr lang="en-US" altLang="zh-TW" sz="2400" dirty="0">
                <a:sym typeface="Symbol" charset="2"/>
              </a:rPr>
              <a:t>if </a:t>
            </a:r>
            <a:r>
              <a:rPr lang="en-US" altLang="zh-TW" sz="2400" i="1" dirty="0">
                <a:sym typeface="Symbol" charset="2"/>
              </a:rPr>
              <a:t>D</a:t>
            </a:r>
            <a:r>
              <a:rPr lang="en-US" altLang="zh-TW" sz="2400" dirty="0">
                <a:sym typeface="Symbol" charset="2"/>
              </a:rPr>
              <a:t> &gt; </a:t>
            </a:r>
            <a:r>
              <a:rPr lang="en-US" altLang="zh-TW" sz="2400" i="1" dirty="0">
                <a:sym typeface="Symbol" charset="2"/>
              </a:rPr>
              <a:t>m</a:t>
            </a:r>
            <a:r>
              <a:rPr lang="en-US" altLang="zh-TW" sz="2400" dirty="0">
                <a:sym typeface="Symbol" charset="2"/>
              </a:rPr>
              <a:t>  </a:t>
            </a:r>
            <a:r>
              <a:rPr lang="en-US" altLang="zh-TW" sz="2400" dirty="0">
                <a:solidFill>
                  <a:srgbClr val="FF0000"/>
                </a:solidFill>
                <a:sym typeface="Symbol" charset="2"/>
              </a:rPr>
              <a:t>Thrashing</a:t>
            </a:r>
          </a:p>
          <a:p>
            <a:r>
              <a:rPr lang="en-US" altLang="zh-TW" sz="2400" dirty="0">
                <a:sym typeface="Symbol" charset="2"/>
              </a:rPr>
              <a:t>Policy if </a:t>
            </a:r>
            <a:r>
              <a:rPr lang="en-US" altLang="zh-TW" sz="2400" i="1" dirty="0">
                <a:sym typeface="Symbol" charset="2"/>
              </a:rPr>
              <a:t>D</a:t>
            </a:r>
            <a:r>
              <a:rPr lang="en-US" altLang="zh-TW" sz="2400" dirty="0">
                <a:sym typeface="Symbol" charset="2"/>
              </a:rPr>
              <a:t> &gt; m, then suspend one of the processes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Working-set model</a:t>
            </a:r>
          </a:p>
        </p:txBody>
      </p:sp>
      <p:pic>
        <p:nvPicPr>
          <p:cNvPr id="5222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8363" y="1611313"/>
            <a:ext cx="8066087" cy="214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1292771" y="1860331"/>
            <a:ext cx="2033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377557" y="1855076"/>
            <a:ext cx="2033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909638" y="-94596"/>
            <a:ext cx="8161337" cy="844550"/>
          </a:xfrm>
        </p:spPr>
        <p:txBody>
          <a:bodyPr/>
          <a:lstStyle/>
          <a:p>
            <a:pPr eaLnBrk="1" hangingPunct="1"/>
            <a:r>
              <a:rPr lang="en-US" altLang="zh-TW" sz="3200" dirty="0"/>
              <a:t>Virtual Memory &gt;</a:t>
            </a:r>
            <a:r>
              <a:rPr lang="zh-TW" altLang="en-US" sz="3200" dirty="0"/>
              <a:t> </a:t>
            </a:r>
            <a:r>
              <a:rPr lang="en-US" altLang="zh-TW" sz="3200" dirty="0"/>
              <a:t>Physical Memory</a:t>
            </a: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4367213" y="3246438"/>
            <a:ext cx="4095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TW">
                <a:latin typeface="Helvetica" charset="0"/>
                <a:sym typeface="Symbol" charset="2"/>
              </a:rPr>
              <a:t></a:t>
            </a:r>
          </a:p>
        </p:txBody>
      </p:sp>
      <p:pic>
        <p:nvPicPr>
          <p:cNvPr id="819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2819" y="1340616"/>
            <a:ext cx="6648450" cy="527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 bwMode="auto">
          <a:xfrm>
            <a:off x="1198178" y="5959367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472149" y="5591505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手繪多邊形 8"/>
          <p:cNvSpPr/>
          <p:nvPr/>
        </p:nvSpPr>
        <p:spPr bwMode="auto">
          <a:xfrm>
            <a:off x="2238703" y="3053650"/>
            <a:ext cx="4617591" cy="1541608"/>
          </a:xfrm>
          <a:custGeom>
            <a:avLst/>
            <a:gdLst>
              <a:gd name="connsiteX0" fmla="*/ 0 w 4617591"/>
              <a:gd name="connsiteY0" fmla="*/ 335936 h 1541608"/>
              <a:gd name="connsiteX1" fmla="*/ 47297 w 4617591"/>
              <a:gd name="connsiteY1" fmla="*/ 351702 h 1541608"/>
              <a:gd name="connsiteX2" fmla="*/ 78828 w 4617591"/>
              <a:gd name="connsiteY2" fmla="*/ 414764 h 1541608"/>
              <a:gd name="connsiteX3" fmla="*/ 189187 w 4617591"/>
              <a:gd name="connsiteY3" fmla="*/ 540888 h 1541608"/>
              <a:gd name="connsiteX4" fmla="*/ 268014 w 4617591"/>
              <a:gd name="connsiteY4" fmla="*/ 619716 h 1541608"/>
              <a:gd name="connsiteX5" fmla="*/ 346842 w 4617591"/>
              <a:gd name="connsiteY5" fmla="*/ 682778 h 1541608"/>
              <a:gd name="connsiteX6" fmla="*/ 394138 w 4617591"/>
              <a:gd name="connsiteY6" fmla="*/ 777371 h 1541608"/>
              <a:gd name="connsiteX7" fmla="*/ 441435 w 4617591"/>
              <a:gd name="connsiteY7" fmla="*/ 793136 h 1541608"/>
              <a:gd name="connsiteX8" fmla="*/ 504497 w 4617591"/>
              <a:gd name="connsiteY8" fmla="*/ 824667 h 1541608"/>
              <a:gd name="connsiteX9" fmla="*/ 646387 w 4617591"/>
              <a:gd name="connsiteY9" fmla="*/ 903495 h 1541608"/>
              <a:gd name="connsiteX10" fmla="*/ 804042 w 4617591"/>
              <a:gd name="connsiteY10" fmla="*/ 982322 h 1541608"/>
              <a:gd name="connsiteX11" fmla="*/ 851338 w 4617591"/>
              <a:gd name="connsiteY11" fmla="*/ 998088 h 1541608"/>
              <a:gd name="connsiteX12" fmla="*/ 898635 w 4617591"/>
              <a:gd name="connsiteY12" fmla="*/ 1013853 h 1541608"/>
              <a:gd name="connsiteX13" fmla="*/ 1008994 w 4617591"/>
              <a:gd name="connsiteY13" fmla="*/ 1061150 h 1541608"/>
              <a:gd name="connsiteX14" fmla="*/ 1103587 w 4617591"/>
              <a:gd name="connsiteY14" fmla="*/ 1124212 h 1541608"/>
              <a:gd name="connsiteX15" fmla="*/ 1150883 w 4617591"/>
              <a:gd name="connsiteY15" fmla="*/ 1139978 h 1541608"/>
              <a:gd name="connsiteX16" fmla="*/ 1198180 w 4617591"/>
              <a:gd name="connsiteY16" fmla="*/ 1171509 h 1541608"/>
              <a:gd name="connsiteX17" fmla="*/ 1340069 w 4617591"/>
              <a:gd name="connsiteY17" fmla="*/ 1218805 h 1541608"/>
              <a:gd name="connsiteX18" fmla="*/ 1387366 w 4617591"/>
              <a:gd name="connsiteY18" fmla="*/ 1234571 h 1541608"/>
              <a:gd name="connsiteX19" fmla="*/ 1481959 w 4617591"/>
              <a:gd name="connsiteY19" fmla="*/ 1281867 h 1541608"/>
              <a:gd name="connsiteX20" fmla="*/ 1608083 w 4617591"/>
              <a:gd name="connsiteY20" fmla="*/ 1344929 h 1541608"/>
              <a:gd name="connsiteX21" fmla="*/ 1655380 w 4617591"/>
              <a:gd name="connsiteY21" fmla="*/ 1360695 h 1541608"/>
              <a:gd name="connsiteX22" fmla="*/ 1702676 w 4617591"/>
              <a:gd name="connsiteY22" fmla="*/ 1392226 h 1541608"/>
              <a:gd name="connsiteX23" fmla="*/ 1891863 w 4617591"/>
              <a:gd name="connsiteY23" fmla="*/ 1423757 h 1541608"/>
              <a:gd name="connsiteX24" fmla="*/ 1954925 w 4617591"/>
              <a:gd name="connsiteY24" fmla="*/ 1439522 h 1541608"/>
              <a:gd name="connsiteX25" fmla="*/ 2002221 w 4617591"/>
              <a:gd name="connsiteY25" fmla="*/ 1455288 h 1541608"/>
              <a:gd name="connsiteX26" fmla="*/ 3326525 w 4617591"/>
              <a:gd name="connsiteY26" fmla="*/ 1486819 h 1541608"/>
              <a:gd name="connsiteX27" fmla="*/ 4272456 w 4617591"/>
              <a:gd name="connsiteY27" fmla="*/ 1455288 h 1541608"/>
              <a:gd name="connsiteX28" fmla="*/ 4319752 w 4617591"/>
              <a:gd name="connsiteY28" fmla="*/ 1439522 h 1541608"/>
              <a:gd name="connsiteX29" fmla="*/ 4398580 w 4617591"/>
              <a:gd name="connsiteY29" fmla="*/ 1376460 h 1541608"/>
              <a:gd name="connsiteX30" fmla="*/ 4430111 w 4617591"/>
              <a:gd name="connsiteY30" fmla="*/ 1329164 h 1541608"/>
              <a:gd name="connsiteX31" fmla="*/ 4524704 w 4617591"/>
              <a:gd name="connsiteY31" fmla="*/ 1266102 h 1541608"/>
              <a:gd name="connsiteX32" fmla="*/ 4540469 w 4617591"/>
              <a:gd name="connsiteY32" fmla="*/ 1155743 h 1541608"/>
              <a:gd name="connsiteX33" fmla="*/ 4572000 w 4617591"/>
              <a:gd name="connsiteY33" fmla="*/ 1061150 h 1541608"/>
              <a:gd name="connsiteX34" fmla="*/ 4603531 w 4617591"/>
              <a:gd name="connsiteY34" fmla="*/ 950791 h 1541608"/>
              <a:gd name="connsiteX35" fmla="*/ 4556235 w 4617591"/>
              <a:gd name="connsiteY35" fmla="*/ 525122 h 1541608"/>
              <a:gd name="connsiteX36" fmla="*/ 4524704 w 4617591"/>
              <a:gd name="connsiteY36" fmla="*/ 477826 h 1541608"/>
              <a:gd name="connsiteX37" fmla="*/ 4430111 w 4617591"/>
              <a:gd name="connsiteY37" fmla="*/ 414764 h 1541608"/>
              <a:gd name="connsiteX38" fmla="*/ 4367049 w 4617591"/>
              <a:gd name="connsiteY38" fmla="*/ 335936 h 1541608"/>
              <a:gd name="connsiteX39" fmla="*/ 4351283 w 4617591"/>
              <a:gd name="connsiteY39" fmla="*/ 288640 h 1541608"/>
              <a:gd name="connsiteX40" fmla="*/ 4256690 w 4617591"/>
              <a:gd name="connsiteY40" fmla="*/ 225578 h 1541608"/>
              <a:gd name="connsiteX41" fmla="*/ 4209394 w 4617591"/>
              <a:gd name="connsiteY41" fmla="*/ 194047 h 1541608"/>
              <a:gd name="connsiteX42" fmla="*/ 4162097 w 4617591"/>
              <a:gd name="connsiteY42" fmla="*/ 162516 h 1541608"/>
              <a:gd name="connsiteX43" fmla="*/ 4130566 w 4617591"/>
              <a:gd name="connsiteY43" fmla="*/ 130984 h 1541608"/>
              <a:gd name="connsiteX44" fmla="*/ 4067504 w 4617591"/>
              <a:gd name="connsiteY44" fmla="*/ 99453 h 1541608"/>
              <a:gd name="connsiteX45" fmla="*/ 3972911 w 4617591"/>
              <a:gd name="connsiteY45" fmla="*/ 52157 h 1541608"/>
              <a:gd name="connsiteX46" fmla="*/ 3925614 w 4617591"/>
              <a:gd name="connsiteY46" fmla="*/ 20626 h 1541608"/>
              <a:gd name="connsiteX47" fmla="*/ 3878318 w 4617591"/>
              <a:gd name="connsiteY47" fmla="*/ 4860 h 1541608"/>
              <a:gd name="connsiteX48" fmla="*/ 3294994 w 4617591"/>
              <a:gd name="connsiteY48" fmla="*/ 4860 h 154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17591" h="1541608">
                <a:moveTo>
                  <a:pt x="0" y="335936"/>
                </a:moveTo>
                <a:cubicBezTo>
                  <a:pt x="15766" y="341191"/>
                  <a:pt x="35546" y="339951"/>
                  <a:pt x="47297" y="351702"/>
                </a:cubicBezTo>
                <a:cubicBezTo>
                  <a:pt x="63915" y="368320"/>
                  <a:pt x="66736" y="394611"/>
                  <a:pt x="78828" y="414764"/>
                </a:cubicBezTo>
                <a:cubicBezTo>
                  <a:pt x="140138" y="516948"/>
                  <a:pt x="116490" y="492424"/>
                  <a:pt x="189187" y="540888"/>
                </a:cubicBezTo>
                <a:cubicBezTo>
                  <a:pt x="273269" y="667010"/>
                  <a:pt x="162912" y="514612"/>
                  <a:pt x="268014" y="619716"/>
                </a:cubicBezTo>
                <a:cubicBezTo>
                  <a:pt x="339323" y="691026"/>
                  <a:pt x="254766" y="652085"/>
                  <a:pt x="346842" y="682778"/>
                </a:cubicBezTo>
                <a:cubicBezTo>
                  <a:pt x="357227" y="713935"/>
                  <a:pt x="366355" y="755144"/>
                  <a:pt x="394138" y="777371"/>
                </a:cubicBezTo>
                <a:cubicBezTo>
                  <a:pt x="407115" y="787752"/>
                  <a:pt x="426160" y="786590"/>
                  <a:pt x="441435" y="793136"/>
                </a:cubicBezTo>
                <a:cubicBezTo>
                  <a:pt x="463037" y="802394"/>
                  <a:pt x="484344" y="812575"/>
                  <a:pt x="504497" y="824667"/>
                </a:cubicBezTo>
                <a:cubicBezTo>
                  <a:pt x="640023" y="905983"/>
                  <a:pt x="551252" y="871783"/>
                  <a:pt x="646387" y="903495"/>
                </a:cubicBezTo>
                <a:cubicBezTo>
                  <a:pt x="736039" y="970734"/>
                  <a:pt x="684520" y="942481"/>
                  <a:pt x="804042" y="982322"/>
                </a:cubicBezTo>
                <a:lnTo>
                  <a:pt x="851338" y="998088"/>
                </a:lnTo>
                <a:lnTo>
                  <a:pt x="898635" y="1013853"/>
                </a:lnTo>
                <a:cubicBezTo>
                  <a:pt x="1070783" y="1128620"/>
                  <a:pt x="805389" y="959347"/>
                  <a:pt x="1008994" y="1061150"/>
                </a:cubicBezTo>
                <a:cubicBezTo>
                  <a:pt x="1042889" y="1078097"/>
                  <a:pt x="1067636" y="1112228"/>
                  <a:pt x="1103587" y="1124212"/>
                </a:cubicBezTo>
                <a:cubicBezTo>
                  <a:pt x="1119352" y="1129467"/>
                  <a:pt x="1136019" y="1132546"/>
                  <a:pt x="1150883" y="1139978"/>
                </a:cubicBezTo>
                <a:cubicBezTo>
                  <a:pt x="1167830" y="1148452"/>
                  <a:pt x="1180865" y="1163814"/>
                  <a:pt x="1198180" y="1171509"/>
                </a:cubicBezTo>
                <a:cubicBezTo>
                  <a:pt x="1198190" y="1171513"/>
                  <a:pt x="1316415" y="1210920"/>
                  <a:pt x="1340069" y="1218805"/>
                </a:cubicBezTo>
                <a:cubicBezTo>
                  <a:pt x="1355835" y="1224060"/>
                  <a:pt x="1373539" y="1225353"/>
                  <a:pt x="1387366" y="1234571"/>
                </a:cubicBezTo>
                <a:cubicBezTo>
                  <a:pt x="1491020" y="1303673"/>
                  <a:pt x="1379387" y="1235243"/>
                  <a:pt x="1481959" y="1281867"/>
                </a:cubicBezTo>
                <a:cubicBezTo>
                  <a:pt x="1524750" y="1301317"/>
                  <a:pt x="1563492" y="1330065"/>
                  <a:pt x="1608083" y="1344929"/>
                </a:cubicBezTo>
                <a:cubicBezTo>
                  <a:pt x="1623849" y="1350184"/>
                  <a:pt x="1640516" y="1353263"/>
                  <a:pt x="1655380" y="1360695"/>
                </a:cubicBezTo>
                <a:cubicBezTo>
                  <a:pt x="1672327" y="1369169"/>
                  <a:pt x="1685260" y="1384762"/>
                  <a:pt x="1702676" y="1392226"/>
                </a:cubicBezTo>
                <a:cubicBezTo>
                  <a:pt x="1747827" y="1411576"/>
                  <a:pt x="1859636" y="1418386"/>
                  <a:pt x="1891863" y="1423757"/>
                </a:cubicBezTo>
                <a:cubicBezTo>
                  <a:pt x="1913236" y="1427319"/>
                  <a:pt x="1934091" y="1433569"/>
                  <a:pt x="1954925" y="1439522"/>
                </a:cubicBezTo>
                <a:cubicBezTo>
                  <a:pt x="1970904" y="1444087"/>
                  <a:pt x="1985665" y="1453848"/>
                  <a:pt x="2002221" y="1455288"/>
                </a:cubicBezTo>
                <a:cubicBezTo>
                  <a:pt x="2316050" y="1482578"/>
                  <a:pt x="3290883" y="1486262"/>
                  <a:pt x="3326525" y="1486819"/>
                </a:cubicBezTo>
                <a:cubicBezTo>
                  <a:pt x="3599483" y="1481945"/>
                  <a:pt x="3970338" y="1541608"/>
                  <a:pt x="4272456" y="1455288"/>
                </a:cubicBezTo>
                <a:cubicBezTo>
                  <a:pt x="4288435" y="1450723"/>
                  <a:pt x="4303987" y="1444777"/>
                  <a:pt x="4319752" y="1439522"/>
                </a:cubicBezTo>
                <a:cubicBezTo>
                  <a:pt x="4410114" y="1303980"/>
                  <a:pt x="4289793" y="1463489"/>
                  <a:pt x="4398580" y="1376460"/>
                </a:cubicBezTo>
                <a:cubicBezTo>
                  <a:pt x="4413376" y="1364624"/>
                  <a:pt x="4415851" y="1341641"/>
                  <a:pt x="4430111" y="1329164"/>
                </a:cubicBezTo>
                <a:cubicBezTo>
                  <a:pt x="4458630" y="1304210"/>
                  <a:pt x="4524704" y="1266102"/>
                  <a:pt x="4524704" y="1266102"/>
                </a:cubicBezTo>
                <a:cubicBezTo>
                  <a:pt x="4529959" y="1229316"/>
                  <a:pt x="4532113" y="1191951"/>
                  <a:pt x="4540469" y="1155743"/>
                </a:cubicBezTo>
                <a:cubicBezTo>
                  <a:pt x="4547942" y="1123358"/>
                  <a:pt x="4561490" y="1092681"/>
                  <a:pt x="4572000" y="1061150"/>
                </a:cubicBezTo>
                <a:cubicBezTo>
                  <a:pt x="4594619" y="993294"/>
                  <a:pt x="4583734" y="1029980"/>
                  <a:pt x="4603531" y="950791"/>
                </a:cubicBezTo>
                <a:cubicBezTo>
                  <a:pt x="4603181" y="943445"/>
                  <a:pt x="4617591" y="617154"/>
                  <a:pt x="4556235" y="525122"/>
                </a:cubicBezTo>
                <a:cubicBezTo>
                  <a:pt x="4545725" y="509357"/>
                  <a:pt x="4538964" y="490303"/>
                  <a:pt x="4524704" y="477826"/>
                </a:cubicBezTo>
                <a:cubicBezTo>
                  <a:pt x="4496185" y="452872"/>
                  <a:pt x="4430111" y="414764"/>
                  <a:pt x="4430111" y="414764"/>
                </a:cubicBezTo>
                <a:cubicBezTo>
                  <a:pt x="4390483" y="295883"/>
                  <a:pt x="4448547" y="437808"/>
                  <a:pt x="4367049" y="335936"/>
                </a:cubicBezTo>
                <a:cubicBezTo>
                  <a:pt x="4356668" y="322959"/>
                  <a:pt x="4363034" y="300391"/>
                  <a:pt x="4351283" y="288640"/>
                </a:cubicBezTo>
                <a:cubicBezTo>
                  <a:pt x="4324487" y="261844"/>
                  <a:pt x="4288221" y="246599"/>
                  <a:pt x="4256690" y="225578"/>
                </a:cubicBezTo>
                <a:lnTo>
                  <a:pt x="4209394" y="194047"/>
                </a:lnTo>
                <a:cubicBezTo>
                  <a:pt x="4193628" y="183537"/>
                  <a:pt x="4175495" y="175914"/>
                  <a:pt x="4162097" y="162516"/>
                </a:cubicBezTo>
                <a:cubicBezTo>
                  <a:pt x="4151587" y="152005"/>
                  <a:pt x="4142934" y="139229"/>
                  <a:pt x="4130566" y="130984"/>
                </a:cubicBezTo>
                <a:cubicBezTo>
                  <a:pt x="4111011" y="117947"/>
                  <a:pt x="4087909" y="111113"/>
                  <a:pt x="4067504" y="99453"/>
                </a:cubicBezTo>
                <a:cubicBezTo>
                  <a:pt x="3981932" y="50555"/>
                  <a:pt x="4059625" y="81061"/>
                  <a:pt x="3972911" y="52157"/>
                </a:cubicBezTo>
                <a:cubicBezTo>
                  <a:pt x="3957145" y="41647"/>
                  <a:pt x="3942561" y="29100"/>
                  <a:pt x="3925614" y="20626"/>
                </a:cubicBezTo>
                <a:cubicBezTo>
                  <a:pt x="3910750" y="13194"/>
                  <a:pt x="3894931" y="5275"/>
                  <a:pt x="3878318" y="4860"/>
                </a:cubicBezTo>
                <a:cubicBezTo>
                  <a:pt x="3683937" y="0"/>
                  <a:pt x="3489435" y="4860"/>
                  <a:pt x="3294994" y="4860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手繪多邊形 9"/>
          <p:cNvSpPr/>
          <p:nvPr/>
        </p:nvSpPr>
        <p:spPr bwMode="auto">
          <a:xfrm>
            <a:off x="5486400" y="2695903"/>
            <a:ext cx="1213945" cy="764244"/>
          </a:xfrm>
          <a:custGeom>
            <a:avLst/>
            <a:gdLst>
              <a:gd name="connsiteX0" fmla="*/ 15766 w 1213945"/>
              <a:gd name="connsiteY0" fmla="*/ 0 h 764244"/>
              <a:gd name="connsiteX1" fmla="*/ 993228 w 1213945"/>
              <a:gd name="connsiteY1" fmla="*/ 15766 h 764244"/>
              <a:gd name="connsiteX2" fmla="*/ 1040524 w 1213945"/>
              <a:gd name="connsiteY2" fmla="*/ 31531 h 764244"/>
              <a:gd name="connsiteX3" fmla="*/ 1166648 w 1213945"/>
              <a:gd name="connsiteY3" fmla="*/ 47297 h 764244"/>
              <a:gd name="connsiteX4" fmla="*/ 1198179 w 1213945"/>
              <a:gd name="connsiteY4" fmla="*/ 157656 h 764244"/>
              <a:gd name="connsiteX5" fmla="*/ 1213945 w 1213945"/>
              <a:gd name="connsiteY5" fmla="*/ 204952 h 764244"/>
              <a:gd name="connsiteX6" fmla="*/ 1198179 w 1213945"/>
              <a:gd name="connsiteY6" fmla="*/ 646387 h 764244"/>
              <a:gd name="connsiteX7" fmla="*/ 1119352 w 1213945"/>
              <a:gd name="connsiteY7" fmla="*/ 709449 h 764244"/>
              <a:gd name="connsiteX8" fmla="*/ 1056290 w 1213945"/>
              <a:gd name="connsiteY8" fmla="*/ 725214 h 764244"/>
              <a:gd name="connsiteX9" fmla="*/ 804041 w 1213945"/>
              <a:gd name="connsiteY9" fmla="*/ 740980 h 764244"/>
              <a:gd name="connsiteX10" fmla="*/ 0 w 1213945"/>
              <a:gd name="connsiteY10" fmla="*/ 756745 h 76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3945" h="764244">
                <a:moveTo>
                  <a:pt x="15766" y="0"/>
                </a:moveTo>
                <a:lnTo>
                  <a:pt x="993228" y="15766"/>
                </a:lnTo>
                <a:cubicBezTo>
                  <a:pt x="1009838" y="16277"/>
                  <a:pt x="1024174" y="28558"/>
                  <a:pt x="1040524" y="31531"/>
                </a:cubicBezTo>
                <a:cubicBezTo>
                  <a:pt x="1082209" y="39110"/>
                  <a:pt x="1124607" y="42042"/>
                  <a:pt x="1166648" y="47297"/>
                </a:cubicBezTo>
                <a:cubicBezTo>
                  <a:pt x="1204452" y="160705"/>
                  <a:pt x="1158584" y="19075"/>
                  <a:pt x="1198179" y="157656"/>
                </a:cubicBezTo>
                <a:cubicBezTo>
                  <a:pt x="1202744" y="173635"/>
                  <a:pt x="1208690" y="189187"/>
                  <a:pt x="1213945" y="204952"/>
                </a:cubicBezTo>
                <a:cubicBezTo>
                  <a:pt x="1208690" y="352097"/>
                  <a:pt x="1212362" y="499833"/>
                  <a:pt x="1198179" y="646387"/>
                </a:cubicBezTo>
                <a:cubicBezTo>
                  <a:pt x="1193607" y="693629"/>
                  <a:pt x="1152894" y="699866"/>
                  <a:pt x="1119352" y="709449"/>
                </a:cubicBezTo>
                <a:cubicBezTo>
                  <a:pt x="1098518" y="715402"/>
                  <a:pt x="1077850" y="723058"/>
                  <a:pt x="1056290" y="725214"/>
                </a:cubicBezTo>
                <a:cubicBezTo>
                  <a:pt x="972461" y="733597"/>
                  <a:pt x="888165" y="736433"/>
                  <a:pt x="804041" y="740980"/>
                </a:cubicBezTo>
                <a:cubicBezTo>
                  <a:pt x="373663" y="764244"/>
                  <a:pt x="500438" y="756745"/>
                  <a:pt x="0" y="756745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787250" y="940671"/>
            <a:ext cx="4818545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Demand paging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684099" y="641044"/>
            <a:ext cx="4818545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Page replacement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13" name="手繪多邊形 12"/>
          <p:cNvSpPr/>
          <p:nvPr/>
        </p:nvSpPr>
        <p:spPr bwMode="auto">
          <a:xfrm>
            <a:off x="3121572" y="6148552"/>
            <a:ext cx="507344" cy="299545"/>
          </a:xfrm>
          <a:custGeom>
            <a:avLst/>
            <a:gdLst>
              <a:gd name="connsiteX0" fmla="*/ 0 w 507344"/>
              <a:gd name="connsiteY0" fmla="*/ 0 h 299545"/>
              <a:gd name="connsiteX1" fmla="*/ 126124 w 507344"/>
              <a:gd name="connsiteY1" fmla="*/ 15765 h 299545"/>
              <a:gd name="connsiteX2" fmla="*/ 488731 w 507344"/>
              <a:gd name="connsiteY2" fmla="*/ 31531 h 299545"/>
              <a:gd name="connsiteX3" fmla="*/ 457200 w 507344"/>
              <a:gd name="connsiteY3" fmla="*/ 78827 h 299545"/>
              <a:gd name="connsiteX4" fmla="*/ 409903 w 507344"/>
              <a:gd name="connsiteY4" fmla="*/ 110358 h 299545"/>
              <a:gd name="connsiteX5" fmla="*/ 315310 w 507344"/>
              <a:gd name="connsiteY5" fmla="*/ 141889 h 299545"/>
              <a:gd name="connsiteX6" fmla="*/ 268014 w 507344"/>
              <a:gd name="connsiteY6" fmla="*/ 157655 h 299545"/>
              <a:gd name="connsiteX7" fmla="*/ 220717 w 507344"/>
              <a:gd name="connsiteY7" fmla="*/ 189186 h 299545"/>
              <a:gd name="connsiteX8" fmla="*/ 189186 w 507344"/>
              <a:gd name="connsiteY8" fmla="*/ 236482 h 299545"/>
              <a:gd name="connsiteX9" fmla="*/ 141890 w 507344"/>
              <a:gd name="connsiteY9" fmla="*/ 268014 h 299545"/>
              <a:gd name="connsiteX10" fmla="*/ 110359 w 507344"/>
              <a:gd name="connsiteY10" fmla="*/ 299545 h 29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7344" h="299545">
                <a:moveTo>
                  <a:pt x="0" y="0"/>
                </a:moveTo>
                <a:cubicBezTo>
                  <a:pt x="42041" y="5255"/>
                  <a:pt x="83843" y="13037"/>
                  <a:pt x="126124" y="15765"/>
                </a:cubicBezTo>
                <a:cubicBezTo>
                  <a:pt x="246856" y="23554"/>
                  <a:pt x="369885" y="8894"/>
                  <a:pt x="488731" y="31531"/>
                </a:cubicBezTo>
                <a:cubicBezTo>
                  <a:pt x="507344" y="35076"/>
                  <a:pt x="470598" y="65429"/>
                  <a:pt x="457200" y="78827"/>
                </a:cubicBezTo>
                <a:cubicBezTo>
                  <a:pt x="443802" y="92225"/>
                  <a:pt x="427218" y="102663"/>
                  <a:pt x="409903" y="110358"/>
                </a:cubicBezTo>
                <a:cubicBezTo>
                  <a:pt x="379531" y="123857"/>
                  <a:pt x="346841" y="131379"/>
                  <a:pt x="315310" y="141889"/>
                </a:cubicBezTo>
                <a:cubicBezTo>
                  <a:pt x="299545" y="147144"/>
                  <a:pt x="281841" y="148437"/>
                  <a:pt x="268014" y="157655"/>
                </a:cubicBezTo>
                <a:lnTo>
                  <a:pt x="220717" y="189186"/>
                </a:lnTo>
                <a:cubicBezTo>
                  <a:pt x="210207" y="204951"/>
                  <a:pt x="202584" y="223084"/>
                  <a:pt x="189186" y="236482"/>
                </a:cubicBezTo>
                <a:cubicBezTo>
                  <a:pt x="175788" y="249880"/>
                  <a:pt x="156686" y="256177"/>
                  <a:pt x="141890" y="268014"/>
                </a:cubicBezTo>
                <a:cubicBezTo>
                  <a:pt x="130283" y="277300"/>
                  <a:pt x="120869" y="289035"/>
                  <a:pt x="110359" y="299545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1" grpId="0"/>
      <p:bldP spid="12" grpId="0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Keeping Track of the Working Set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1200150"/>
            <a:ext cx="8229600" cy="4530725"/>
          </a:xfrm>
        </p:spPr>
        <p:txBody>
          <a:bodyPr/>
          <a:lstStyle/>
          <a:p>
            <a:r>
              <a:rPr lang="en-US" altLang="zh-TW" sz="2400" dirty="0"/>
              <a:t>Approximate with interval timer + a reference bit</a:t>
            </a:r>
          </a:p>
          <a:p>
            <a:r>
              <a:rPr lang="en-US" altLang="zh-TW" sz="2400" dirty="0"/>
              <a:t>Example: </a:t>
            </a:r>
            <a:r>
              <a:rPr lang="en-US" altLang="zh-TW" sz="2400" dirty="0">
                <a:sym typeface="Symbol" charset="2"/>
              </a:rPr>
              <a:t> = 10,000</a:t>
            </a:r>
          </a:p>
          <a:p>
            <a:pPr lvl="1"/>
            <a:r>
              <a:rPr lang="en-US" altLang="zh-TW" sz="2400" dirty="0">
                <a:sym typeface="Symbol" charset="2"/>
              </a:rPr>
              <a:t>Timer interrupts after every 5000 time units</a:t>
            </a:r>
          </a:p>
          <a:p>
            <a:pPr lvl="1"/>
            <a:r>
              <a:rPr lang="en-US" altLang="zh-TW" sz="2400" dirty="0">
                <a:sym typeface="Symbol" charset="2"/>
              </a:rPr>
              <a:t>Keep in memory 2 bits for each page</a:t>
            </a:r>
          </a:p>
          <a:p>
            <a:pPr lvl="1"/>
            <a:r>
              <a:rPr lang="en-US" altLang="zh-TW" sz="2400" dirty="0">
                <a:sym typeface="Symbol" charset="2"/>
              </a:rPr>
              <a:t>Whenever a timer interrupts copy and set the values of all reference bits to 0</a:t>
            </a:r>
          </a:p>
          <a:p>
            <a:pPr lvl="1"/>
            <a:r>
              <a:rPr lang="en-US" altLang="zh-TW" sz="2400" dirty="0">
                <a:sym typeface="Symbol" charset="2"/>
              </a:rPr>
              <a:t>If one of the bits in memory = 1  page in working set</a:t>
            </a:r>
          </a:p>
          <a:p>
            <a:r>
              <a:rPr lang="en-US" altLang="zh-TW" sz="2400" dirty="0">
                <a:sym typeface="Symbol" charset="2"/>
              </a:rPr>
              <a:t>Why is this not completely accurate?</a:t>
            </a:r>
          </a:p>
          <a:p>
            <a:r>
              <a:rPr lang="en-US" altLang="zh-TW" sz="2400" dirty="0">
                <a:sym typeface="Symbol" charset="2"/>
              </a:rPr>
              <a:t>Improvement = 10 bits and interrupt every 1000 time units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Page-Fault Frequency Scheme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58875"/>
            <a:ext cx="7874000" cy="1447800"/>
          </a:xfrm>
        </p:spPr>
        <p:txBody>
          <a:bodyPr/>
          <a:lstStyle/>
          <a:p>
            <a:r>
              <a:rPr lang="en-US" altLang="zh-TW" sz="2800" dirty="0"/>
              <a:t>Establish “acceptable” page-fault rate</a:t>
            </a:r>
          </a:p>
          <a:p>
            <a:pPr lvl="1"/>
            <a:r>
              <a:rPr lang="en-US" altLang="zh-TW" sz="2800" dirty="0"/>
              <a:t>If actual rate too low, process loses frame</a:t>
            </a:r>
          </a:p>
          <a:p>
            <a:pPr lvl="1"/>
            <a:r>
              <a:rPr lang="en-US" altLang="zh-TW" sz="2800" dirty="0"/>
              <a:t>If actual rate too high, process gains frame</a:t>
            </a:r>
          </a:p>
        </p:txBody>
      </p:sp>
      <p:pic>
        <p:nvPicPr>
          <p:cNvPr id="54276" name="Picture 6"/>
          <p:cNvPicPr>
            <a:picLocks noChangeAspect="1" noChangeArrowheads="1"/>
          </p:cNvPicPr>
          <p:nvPr/>
        </p:nvPicPr>
        <p:blipFill>
          <a:blip r:embed="rId3"/>
          <a:srcRect l="900" t="16351" r="1137" b="16667"/>
          <a:stretch>
            <a:fillRect/>
          </a:stretch>
        </p:blipFill>
        <p:spPr bwMode="auto">
          <a:xfrm>
            <a:off x="1327150" y="2933700"/>
            <a:ext cx="6648450" cy="3408363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771525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Working Sets and Page Fault Rates</a:t>
            </a:r>
          </a:p>
        </p:txBody>
      </p:sp>
      <p:pic>
        <p:nvPicPr>
          <p:cNvPr id="55299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5100" y="1972441"/>
            <a:ext cx="6869112" cy="313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948151" y="1970695"/>
            <a:ext cx="3326524" cy="326346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Memory-Mapped Files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088" y="1123126"/>
            <a:ext cx="8229600" cy="4530725"/>
          </a:xfrm>
        </p:spPr>
        <p:txBody>
          <a:bodyPr/>
          <a:lstStyle/>
          <a:p>
            <a:r>
              <a:rPr lang="en-US" altLang="zh-TW" sz="2400" dirty="0"/>
              <a:t>Memory-mapped file I/O allows file I/O to be treated as routine memory access by </a:t>
            </a:r>
            <a:r>
              <a:rPr lang="en-US" altLang="zh-TW" sz="2400" b="1" dirty="0">
                <a:solidFill>
                  <a:srgbClr val="FF0000"/>
                </a:solidFill>
              </a:rPr>
              <a:t>mapping</a:t>
            </a:r>
            <a:r>
              <a:rPr lang="en-US" altLang="zh-TW" sz="2400" dirty="0">
                <a:solidFill>
                  <a:srgbClr val="FF0000"/>
                </a:solidFill>
              </a:rPr>
              <a:t> a disk block to a page in memory</a:t>
            </a:r>
            <a:r>
              <a:rPr lang="zh-TW" altLang="en-US" sz="2400" dirty="0">
                <a:solidFill>
                  <a:srgbClr val="FF0000"/>
                </a:solidFill>
              </a:rPr>
              <a:t>   </a:t>
            </a:r>
            <a:r>
              <a:rPr lang="en-US" altLang="zh-TW" sz="2400" dirty="0">
                <a:solidFill>
                  <a:srgbClr val="FF0000"/>
                </a:solidFill>
              </a:rPr>
              <a:t>mem</a:t>
            </a:r>
            <a:r>
              <a:rPr lang="zh-TW" altLang="en-US" sz="2400" dirty="0">
                <a:solidFill>
                  <a:srgbClr val="FF0000"/>
                </a:solidFill>
              </a:rPr>
              <a:t>當</a:t>
            </a:r>
            <a:r>
              <a:rPr lang="en-US" altLang="zh-TW" sz="2400" dirty="0">
                <a:solidFill>
                  <a:srgbClr val="FF0000"/>
                </a:solidFill>
              </a:rPr>
              <a:t>disk</a:t>
            </a:r>
            <a:r>
              <a:rPr lang="zh-TW" altLang="en-US" sz="2400" dirty="0">
                <a:solidFill>
                  <a:srgbClr val="FF0000"/>
                </a:solidFill>
              </a:rPr>
              <a:t>用</a:t>
            </a:r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en-US" altLang="zh-TW" sz="2400" dirty="0"/>
              <a:t>A file is initially read using </a:t>
            </a:r>
            <a:r>
              <a:rPr lang="en-US" altLang="zh-TW" sz="2400" dirty="0">
                <a:solidFill>
                  <a:srgbClr val="FF0000"/>
                </a:solidFill>
              </a:rPr>
              <a:t>demand paging</a:t>
            </a:r>
            <a:r>
              <a:rPr lang="zh-TW" altLang="en-US" sz="2400" dirty="0">
                <a:solidFill>
                  <a:srgbClr val="FF0000"/>
                </a:solidFill>
              </a:rPr>
              <a:t>用到才搬到</a:t>
            </a:r>
            <a:r>
              <a:rPr lang="en-US" altLang="zh-TW" sz="2400" dirty="0">
                <a:solidFill>
                  <a:srgbClr val="FF0000"/>
                </a:solidFill>
              </a:rPr>
              <a:t>mem</a:t>
            </a:r>
            <a:r>
              <a:rPr lang="en-US" altLang="zh-TW" sz="2400" dirty="0"/>
              <a:t>. A page-sized portion of the file is read from the file system into a physical page. </a:t>
            </a:r>
            <a:r>
              <a:rPr lang="en-US" altLang="zh-TW" sz="2400" dirty="0">
                <a:solidFill>
                  <a:srgbClr val="FF0000"/>
                </a:solidFill>
              </a:rPr>
              <a:t>Subsequent reads/writes from/to the file are treated as ordinary</a:t>
            </a:r>
            <a:r>
              <a:rPr lang="zh-TW" altLang="en-US" sz="2400" dirty="0">
                <a:solidFill>
                  <a:srgbClr val="FF0000"/>
                </a:solidFill>
              </a:rPr>
              <a:t>普通的</a:t>
            </a:r>
            <a:r>
              <a:rPr lang="en-US" altLang="zh-TW" sz="2400" dirty="0">
                <a:solidFill>
                  <a:srgbClr val="FF0000"/>
                </a:solidFill>
              </a:rPr>
              <a:t> memory accesses.</a:t>
            </a:r>
          </a:p>
          <a:p>
            <a:r>
              <a:rPr lang="en-US" altLang="zh-TW" sz="2400" dirty="0"/>
              <a:t>Simplifies file access by treating file I/O through memory rather than </a:t>
            </a:r>
            <a:r>
              <a:rPr lang="en-US" altLang="zh-TW" sz="2400" b="1" dirty="0">
                <a:latin typeface="Courier New" charset="0"/>
              </a:rPr>
              <a:t>read(), write()</a:t>
            </a:r>
            <a:r>
              <a:rPr lang="en-US" altLang="zh-TW" sz="2400" dirty="0"/>
              <a:t> system calls</a:t>
            </a:r>
          </a:p>
          <a:p>
            <a:r>
              <a:rPr lang="en-US" altLang="zh-TW" sz="2400" dirty="0"/>
              <a:t>Also allows several processes to map the same file allowing the pages in memory to be shared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Memory Mapped Files</a:t>
            </a:r>
          </a:p>
        </p:txBody>
      </p:sp>
      <p:pic>
        <p:nvPicPr>
          <p:cNvPr id="5734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3207" y="1418349"/>
            <a:ext cx="6335713" cy="474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646378" y="20495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/>
              <a:t>Memory-Mapped Shared Memory in Windows</a:t>
            </a:r>
          </a:p>
        </p:txBody>
      </p:sp>
      <p:pic>
        <p:nvPicPr>
          <p:cNvPr id="583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6200" y="1643063"/>
            <a:ext cx="6835775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Allocating </a:t>
            </a:r>
            <a:r>
              <a:rPr lang="en-US" altLang="zh-TW" dirty="0">
                <a:solidFill>
                  <a:srgbClr val="FF0000"/>
                </a:solidFill>
              </a:rPr>
              <a:t>Kernel</a:t>
            </a:r>
            <a:r>
              <a:rPr lang="en-US" altLang="zh-TW" dirty="0"/>
              <a:t> Memory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3250" y="891896"/>
            <a:ext cx="8335798" cy="4530725"/>
          </a:xfrm>
        </p:spPr>
        <p:txBody>
          <a:bodyPr/>
          <a:lstStyle/>
          <a:p>
            <a:r>
              <a:rPr lang="en-US" altLang="zh-TW" sz="2400" dirty="0"/>
              <a:t>Treated differently from user mode memory (list of free..)</a:t>
            </a:r>
          </a:p>
          <a:p>
            <a:r>
              <a:rPr lang="en-US" altLang="zh-TW" sz="2400" dirty="0"/>
              <a:t>Often allocated from a </a:t>
            </a:r>
            <a:r>
              <a:rPr lang="en-US" altLang="zh-TW" sz="2400" b="1" dirty="0">
                <a:solidFill>
                  <a:srgbClr val="FF0000"/>
                </a:solidFill>
              </a:rPr>
              <a:t>free-memory pool</a:t>
            </a:r>
          </a:p>
          <a:p>
            <a:pPr lvl="1"/>
            <a:r>
              <a:rPr lang="en-US" altLang="zh-TW" sz="2400" dirty="0"/>
              <a:t>Kernel requests memory for </a:t>
            </a:r>
            <a:r>
              <a:rPr lang="en-US" altLang="zh-TW" sz="2400" i="1" dirty="0"/>
              <a:t>structures of varying sizes</a:t>
            </a:r>
            <a:r>
              <a:rPr lang="en-US" altLang="zh-TW" sz="2400" dirty="0"/>
              <a:t>, some of which are less than a page in size. </a:t>
            </a:r>
          </a:p>
          <a:p>
            <a:pPr lvl="1"/>
            <a:r>
              <a:rPr lang="en-US" altLang="zh-TW" sz="2400" dirty="0"/>
              <a:t>The kernel must use memory conservatively</a:t>
            </a:r>
            <a:r>
              <a:rPr lang="zh-TW" altLang="en-US" sz="2400" dirty="0"/>
              <a:t>保存謹慎的</a:t>
            </a:r>
            <a:r>
              <a:rPr lang="en-US" altLang="zh-TW" sz="2400" dirty="0"/>
              <a:t> and attempt to minimize waste due to fragmentation. 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Many OS do not subject kernel code or data to the paging system.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subject to </a:t>
            </a:r>
            <a:r>
              <a:rPr lang="zh-TW" altLang="en-US" sz="2400" dirty="0">
                <a:solidFill>
                  <a:srgbClr val="FF0000"/>
                </a:solidFill>
              </a:rPr>
              <a:t>服從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Some kernel memory needs to be contiguous</a:t>
            </a:r>
            <a:r>
              <a:rPr lang="zh-TW" altLang="en-US" sz="2400" dirty="0">
                <a:solidFill>
                  <a:srgbClr val="FF0000"/>
                </a:solidFill>
              </a:rPr>
              <a:t>鄰近連續的 </a:t>
            </a:r>
            <a:r>
              <a:rPr lang="en-US" altLang="zh-TW" sz="2400" dirty="0"/>
              <a:t>due to certain hardware devices interact directly with physical memory – without the benefit of a virtual memory interface.</a:t>
            </a:r>
          </a:p>
          <a:p>
            <a:r>
              <a:rPr lang="en-US" altLang="zh-TW" sz="2400" dirty="0"/>
              <a:t>Two strategies: </a:t>
            </a:r>
            <a:r>
              <a:rPr lang="en-US" altLang="zh-TW" sz="2400" b="1" dirty="0">
                <a:solidFill>
                  <a:srgbClr val="FF0000"/>
                </a:solidFill>
              </a:rPr>
              <a:t>Buddy System </a:t>
            </a:r>
            <a:r>
              <a:rPr lang="en-US" altLang="zh-TW" sz="2400" dirty="0"/>
              <a:t>and </a:t>
            </a:r>
            <a:r>
              <a:rPr lang="en-US" altLang="zh-TW" sz="2400" b="1" dirty="0">
                <a:solidFill>
                  <a:srgbClr val="FF0000"/>
                </a:solidFill>
              </a:rPr>
              <a:t>Slab Allocation</a:t>
            </a:r>
            <a:r>
              <a:rPr lang="en-US" altLang="zh-TW" sz="2400" dirty="0"/>
              <a:t>	</a:t>
            </a:r>
          </a:p>
          <a:p>
            <a:pPr>
              <a:buFont typeface="Monotype Sorts" charset="2"/>
              <a:buNone/>
            </a:pPr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Buddy System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5788" y="1131888"/>
            <a:ext cx="8337550" cy="4530725"/>
          </a:xfrm>
        </p:spPr>
        <p:txBody>
          <a:bodyPr/>
          <a:lstStyle/>
          <a:p>
            <a:r>
              <a:rPr lang="en-US" altLang="zh-TW" sz="2400" dirty="0"/>
              <a:t>Allocates memory from fixed-size segment consisting of physically-contiguous pages</a:t>
            </a:r>
          </a:p>
          <a:p>
            <a:r>
              <a:rPr lang="en-US" altLang="zh-TW" sz="2400" dirty="0"/>
              <a:t>Memory is allocated from this segment using a </a:t>
            </a:r>
            <a:r>
              <a:rPr lang="en-US" altLang="zh-TW" sz="2400" b="1" dirty="0"/>
              <a:t>power-of-2 allocator</a:t>
            </a:r>
          </a:p>
          <a:p>
            <a:pPr lvl="1"/>
            <a:r>
              <a:rPr lang="en-US" altLang="zh-TW" sz="2400" dirty="0"/>
              <a:t>Satisfies requests in units sized as power of 2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Request rounded up to next highest power of 2</a:t>
            </a:r>
            <a:r>
              <a:rPr lang="en-US" altLang="zh-TW" sz="2400" dirty="0"/>
              <a:t>, for 11kB, it is satisfies with a 16-KB segment</a:t>
            </a:r>
          </a:p>
          <a:p>
            <a:pPr lvl="1"/>
            <a:r>
              <a:rPr lang="en-US" altLang="zh-TW" sz="2400" dirty="0"/>
              <a:t>When smaller allocation needed than is available, </a:t>
            </a:r>
            <a:r>
              <a:rPr lang="en-US" altLang="zh-TW" sz="2400" dirty="0">
                <a:solidFill>
                  <a:srgbClr val="FF0000"/>
                </a:solidFill>
              </a:rPr>
              <a:t>current chunk split into two buddies of next-lower power of 2</a:t>
            </a:r>
          </a:p>
          <a:p>
            <a:pPr lvl="2"/>
            <a:r>
              <a:rPr lang="en-US" altLang="zh-TW" sz="2400" dirty="0"/>
              <a:t>Continue until appropriate sized chunk available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Buddy System Allocator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85788" y="979488"/>
            <a:ext cx="833755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Assume a size of a memory segment is initially 256KB and the kernel requests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21 KB </a:t>
            </a:r>
            <a:r>
              <a:rPr kumimoji="1" lang="en-US" altLang="zh-TW" sz="2400" b="1" kern="0" dirty="0">
                <a:latin typeface="Candara" pitchFamily="34" charset="0"/>
              </a:rPr>
              <a:t>of memory. C</a:t>
            </a:r>
            <a:r>
              <a:rPr kumimoji="1" lang="en-US" altLang="zh-TW" sz="2400" b="1" kern="0" baseline="-25000" dirty="0">
                <a:latin typeface="Candara" pitchFamily="34" charset="0"/>
              </a:rPr>
              <a:t>L</a:t>
            </a:r>
            <a:r>
              <a:rPr kumimoji="1" lang="en-US" altLang="zh-TW" sz="2400" b="1" kern="0" dirty="0">
                <a:latin typeface="Candara" pitchFamily="34" charset="0"/>
              </a:rPr>
              <a:t> is the segment allocated to this request.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 </a:t>
            </a:r>
          </a:p>
        </p:txBody>
      </p:sp>
      <p:pic>
        <p:nvPicPr>
          <p:cNvPr id="6144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4742" y="2306419"/>
            <a:ext cx="5030787" cy="434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 bwMode="auto">
          <a:xfrm>
            <a:off x="2159875" y="3673368"/>
            <a:ext cx="2554015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238706" y="4882059"/>
            <a:ext cx="1166649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128345" y="6006656"/>
            <a:ext cx="819801" cy="79353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Buddy System Allocator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85788" y="979488"/>
            <a:ext cx="833755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An advantage of the buddy system is how quickly adjacent</a:t>
            </a:r>
            <a:r>
              <a:rPr kumimoji="1" lang="zh-TW" altLang="en-US" sz="2400" b="1" kern="0" dirty="0">
                <a:latin typeface="Candara" pitchFamily="34" charset="0"/>
              </a:rPr>
              <a:t>連續的</a:t>
            </a:r>
            <a:r>
              <a:rPr kumimoji="1" lang="en-US" altLang="zh-TW" sz="2400" b="1" kern="0" dirty="0">
                <a:latin typeface="Candara" pitchFamily="34" charset="0"/>
              </a:rPr>
              <a:t> buddies can be combined to form larger segments using a technique known as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coalescing.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lang="en-US" sz="2400" dirty="0"/>
              <a:t>coalesce</a:t>
            </a:r>
            <a:r>
              <a:rPr lang="zh-TW" altLang="en-US" sz="2400" dirty="0"/>
              <a:t> </a:t>
            </a:r>
            <a:r>
              <a:rPr lang="en-US" sz="2400" dirty="0"/>
              <a:t>vi.</a:t>
            </a:r>
            <a:r>
              <a:rPr lang="zh-TW" altLang="en-US" sz="2400" dirty="0"/>
              <a:t> 聯合；連結</a:t>
            </a:r>
            <a:endParaRPr kumimoji="1" lang="en-US" altLang="zh-TW" sz="2400" b="1" kern="0" dirty="0">
              <a:solidFill>
                <a:srgbClr val="FF0000"/>
              </a:solidFill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When kernel releases CL,   </a:t>
            </a:r>
            <a:r>
              <a:rPr kumimoji="1" lang="zh-TW" altLang="en-US" sz="2400" b="1" kern="0" dirty="0">
                <a:latin typeface="Candara" pitchFamily="34" charset="0"/>
              </a:rPr>
              <a:t>空出來  就跟附近的合併</a:t>
            </a:r>
            <a:endParaRPr kumimoji="1" lang="en-US" altLang="zh-TW" sz="2400" b="1" kern="0" dirty="0">
              <a:latin typeface="Candara" pitchFamily="34" charset="0"/>
            </a:endParaRPr>
          </a:p>
          <a:p>
            <a:pPr marL="1257300" lvl="2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C</a:t>
            </a:r>
            <a:r>
              <a:rPr kumimoji="1" lang="en-US" altLang="zh-TW" sz="2400" b="1" kern="0" baseline="-25000" dirty="0">
                <a:latin typeface="Candara" pitchFamily="34" charset="0"/>
              </a:rPr>
              <a:t>L</a:t>
            </a:r>
            <a:r>
              <a:rPr kumimoji="1" lang="en-US" altLang="zh-TW" sz="2400" b="1" kern="0" dirty="0">
                <a:latin typeface="Candara" pitchFamily="34" charset="0"/>
              </a:rPr>
              <a:t>+C</a:t>
            </a:r>
            <a:r>
              <a:rPr kumimoji="1" lang="en-US" altLang="zh-TW" sz="2400" b="1" kern="0" baseline="-25000" dirty="0">
                <a:latin typeface="Candara" pitchFamily="34" charset="0"/>
              </a:rPr>
              <a:t>R</a:t>
            </a:r>
            <a:r>
              <a:rPr kumimoji="1" lang="en-US" altLang="zh-TW" sz="2400" b="1" kern="0" dirty="0">
                <a:latin typeface="Candara" pitchFamily="34" charset="0"/>
              </a:rPr>
              <a:t> 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 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, </a:t>
            </a:r>
          </a:p>
          <a:p>
            <a:pPr marL="1257300" lvl="2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+B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R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 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,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   		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+ 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R 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 256KB segment.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Drawback: cause fragmentation within allocated segments.(32 – 21  internal fragmentation)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The next one is a memory allocation scheme where no space is lost due to fragmentation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endParaRPr kumimoji="1" lang="en-US" altLang="zh-TW" sz="2400" b="1" kern="0" dirty="0">
              <a:latin typeface="Candara" pitchFamily="34" charset="0"/>
              <a:sym typeface="Wingdings" pitchFamily="2" charset="2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endParaRPr kumimoji="1" lang="en-US" altLang="zh-TW" sz="24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Virtual-address Space</a:t>
            </a:r>
          </a:p>
        </p:txBody>
      </p:sp>
      <p:pic>
        <p:nvPicPr>
          <p:cNvPr id="92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0798" y="1189037"/>
            <a:ext cx="2560637" cy="566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026979" y="6416566"/>
            <a:ext cx="488731" cy="44143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895599" y="1114096"/>
            <a:ext cx="488731" cy="44143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Slab</a:t>
            </a:r>
            <a:r>
              <a:rPr lang="zh-TW" altLang="en-US" dirty="0"/>
              <a:t>厚板</a:t>
            </a:r>
            <a:r>
              <a:rPr lang="en-US" altLang="zh-TW" dirty="0"/>
              <a:t> Allocation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375" y="928688"/>
            <a:ext cx="8229600" cy="4530725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Slab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is one or more physically contiguous pages</a:t>
            </a:r>
          </a:p>
          <a:p>
            <a:r>
              <a:rPr lang="en-US" altLang="zh-TW" sz="2800" b="1" dirty="0">
                <a:solidFill>
                  <a:srgbClr val="3366FF"/>
                </a:solidFill>
              </a:rPr>
              <a:t>Cache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consists of</a:t>
            </a:r>
            <a:r>
              <a:rPr lang="zh-TW" altLang="en-US" sz="2800" dirty="0"/>
              <a:t>組成</a:t>
            </a:r>
            <a:r>
              <a:rPr lang="en-US" altLang="zh-TW" sz="2800" dirty="0"/>
              <a:t> one or more slabs</a:t>
            </a:r>
          </a:p>
          <a:p>
            <a:r>
              <a:rPr lang="en-US" altLang="zh-TW" sz="2800" dirty="0">
                <a:solidFill>
                  <a:srgbClr val="FF0000"/>
                </a:solidFill>
              </a:rPr>
              <a:t>Single cache for each unique kernel data structure</a:t>
            </a:r>
          </a:p>
          <a:p>
            <a:pPr lvl="1"/>
            <a:r>
              <a:rPr lang="en-US" altLang="zh-TW" sz="2800" dirty="0"/>
              <a:t>A separate cache for the</a:t>
            </a:r>
            <a:r>
              <a:rPr lang="zh-TW" altLang="en-US" sz="2800" dirty="0"/>
              <a:t>     </a:t>
            </a:r>
            <a:r>
              <a:rPr lang="en-US" altLang="zh-TW" sz="2800" dirty="0"/>
              <a:t> data structure representing </a:t>
            </a:r>
            <a:r>
              <a:rPr lang="en-US" altLang="zh-TW" sz="2800" b="1" dirty="0"/>
              <a:t>process descriptor</a:t>
            </a:r>
          </a:p>
          <a:p>
            <a:pPr lvl="1"/>
            <a:r>
              <a:rPr lang="en-US" altLang="zh-TW" sz="2800" dirty="0"/>
              <a:t>A separate cache for </a:t>
            </a:r>
            <a:r>
              <a:rPr lang="en-US" altLang="zh-TW" sz="2800" b="1" dirty="0"/>
              <a:t>file objects</a:t>
            </a:r>
          </a:p>
          <a:p>
            <a:pPr lvl="1"/>
            <a:r>
              <a:rPr lang="en-US" altLang="zh-TW" sz="2800" dirty="0"/>
              <a:t>A separate cache for </a:t>
            </a:r>
            <a:r>
              <a:rPr lang="en-US" altLang="zh-TW" sz="2800" b="1" dirty="0"/>
              <a:t>semaphores</a:t>
            </a:r>
          </a:p>
          <a:p>
            <a:r>
              <a:rPr lang="en-US" altLang="zh-TW" sz="2800" dirty="0"/>
              <a:t>Each cache filled with </a:t>
            </a:r>
            <a:r>
              <a:rPr lang="en-US" altLang="zh-TW" sz="2800" b="1" dirty="0">
                <a:solidFill>
                  <a:srgbClr val="3366FF"/>
                </a:solidFill>
              </a:rPr>
              <a:t>objects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– instantiations of the kernel data structure</a:t>
            </a:r>
            <a:r>
              <a:rPr lang="en-US" altLang="zh-TW" sz="2800" dirty="0"/>
              <a:t> the cache represents.</a:t>
            </a:r>
          </a:p>
          <a:p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Slab Allocation</a:t>
            </a:r>
          </a:p>
        </p:txBody>
      </p:sp>
      <p:pic>
        <p:nvPicPr>
          <p:cNvPr id="66563" name="Picture 4"/>
          <p:cNvPicPr>
            <a:picLocks noChangeAspect="1" noChangeArrowheads="1"/>
          </p:cNvPicPr>
          <p:nvPr/>
        </p:nvPicPr>
        <p:blipFill>
          <a:blip r:embed="rId3"/>
          <a:srcRect l="746" t="3944" r="720" b="3635"/>
          <a:stretch>
            <a:fillRect/>
          </a:stretch>
        </p:blipFill>
        <p:spPr bwMode="auto">
          <a:xfrm>
            <a:off x="892175" y="1212850"/>
            <a:ext cx="7370763" cy="518477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cxnSp>
        <p:nvCxnSpPr>
          <p:cNvPr id="66564" name="直線接點 4"/>
          <p:cNvCxnSpPr>
            <a:cxnSpLocks noChangeShapeType="1"/>
          </p:cNvCxnSpPr>
          <p:nvPr/>
        </p:nvCxnSpPr>
        <p:spPr bwMode="auto">
          <a:xfrm>
            <a:off x="6832600" y="2881313"/>
            <a:ext cx="3270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565" name="直線接點 5"/>
          <p:cNvCxnSpPr>
            <a:cxnSpLocks noChangeShapeType="1"/>
          </p:cNvCxnSpPr>
          <p:nvPr/>
        </p:nvCxnSpPr>
        <p:spPr bwMode="auto">
          <a:xfrm>
            <a:off x="6846888" y="5103813"/>
            <a:ext cx="3270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566" name="直線接點 6"/>
          <p:cNvCxnSpPr>
            <a:cxnSpLocks noChangeShapeType="1"/>
          </p:cNvCxnSpPr>
          <p:nvPr/>
        </p:nvCxnSpPr>
        <p:spPr bwMode="auto">
          <a:xfrm>
            <a:off x="6808788" y="3927475"/>
            <a:ext cx="328612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Slab</a:t>
            </a:r>
            <a:r>
              <a:rPr lang="zh-TW" altLang="en-US" dirty="0"/>
              <a:t>厚板</a:t>
            </a:r>
            <a:r>
              <a:rPr lang="en-US" altLang="zh-TW" dirty="0"/>
              <a:t> Allocation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910" y="1165178"/>
            <a:ext cx="8229600" cy="4530725"/>
          </a:xfrm>
        </p:spPr>
        <p:txBody>
          <a:bodyPr/>
          <a:lstStyle/>
          <a:p>
            <a:r>
              <a:rPr lang="en-US" altLang="zh-TW" sz="2800" dirty="0"/>
              <a:t>The slab-allocations algorithm </a:t>
            </a:r>
            <a:r>
              <a:rPr lang="en-US" altLang="zh-TW" sz="2800" dirty="0">
                <a:solidFill>
                  <a:srgbClr val="FF0000"/>
                </a:solidFill>
              </a:rPr>
              <a:t>uses caches to store kernel objects </a:t>
            </a:r>
          </a:p>
          <a:p>
            <a:r>
              <a:rPr lang="en-US" altLang="zh-TW" sz="2800" dirty="0"/>
              <a:t>When a cache is created, a number of objects are allocated to the cache (initially marked as </a:t>
            </a:r>
            <a:r>
              <a:rPr lang="en-US" altLang="zh-TW" sz="2800" b="1" dirty="0">
                <a:solidFill>
                  <a:srgbClr val="FF0000"/>
                </a:solidFill>
              </a:rPr>
              <a:t>free</a:t>
            </a:r>
            <a:r>
              <a:rPr lang="en-US" altLang="zh-TW" sz="2800" b="1" dirty="0"/>
              <a:t>).</a:t>
            </a:r>
          </a:p>
          <a:p>
            <a:r>
              <a:rPr lang="en-US" altLang="zh-TW" sz="2800" dirty="0"/>
              <a:t>The number of objects in the cache depends on the size of the associated slab. A 12-KB slab can store six 2-KB objects.</a:t>
            </a:r>
          </a:p>
          <a:p>
            <a:endParaRPr lang="en-US" altLang="zh-TW" sz="2800" dirty="0"/>
          </a:p>
          <a:p>
            <a:r>
              <a:rPr lang="en-US" altLang="zh-TW" sz="2800" dirty="0"/>
              <a:t>objects &gt; cache &gt; slab</a:t>
            </a:r>
          </a:p>
          <a:p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Slab Allocation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3738" y="1114425"/>
            <a:ext cx="8229600" cy="4530725"/>
          </a:xfrm>
        </p:spPr>
        <p:txBody>
          <a:bodyPr/>
          <a:lstStyle/>
          <a:p>
            <a:r>
              <a:rPr lang="en-US" altLang="zh-TW" sz="2400" dirty="0"/>
              <a:t>When a new object for a kernel data structure is needed, the allocator can assign any </a:t>
            </a:r>
            <a:r>
              <a:rPr lang="en-US" altLang="zh-TW" sz="2400" dirty="0">
                <a:solidFill>
                  <a:srgbClr val="FF0000"/>
                </a:solidFill>
              </a:rPr>
              <a:t>free object </a:t>
            </a:r>
            <a:r>
              <a:rPr lang="en-US" altLang="zh-TW" sz="2400" dirty="0"/>
              <a:t>from the cache to satisfy the request.</a:t>
            </a:r>
          </a:p>
          <a:p>
            <a:r>
              <a:rPr lang="en-US" altLang="zh-TW" sz="2400" dirty="0"/>
              <a:t>The object assigned from the cache is marked as </a:t>
            </a:r>
            <a:r>
              <a:rPr lang="en-US" altLang="zh-TW" sz="2400" b="1" dirty="0">
                <a:solidFill>
                  <a:srgbClr val="FF0000"/>
                </a:solidFill>
              </a:rPr>
              <a:t>used</a:t>
            </a:r>
          </a:p>
          <a:p>
            <a:r>
              <a:rPr lang="en-US" altLang="zh-TW" sz="2400" dirty="0"/>
              <a:t>If slab is full of used objects, next object allocated from empty slab</a:t>
            </a:r>
          </a:p>
          <a:p>
            <a:pPr lvl="1"/>
            <a:r>
              <a:rPr lang="en-US" altLang="zh-TW" sz="2400" dirty="0"/>
              <a:t>If no empty slabs, new slab allocated</a:t>
            </a:r>
          </a:p>
          <a:p>
            <a:r>
              <a:rPr lang="en-US" altLang="zh-TW" sz="2400" dirty="0"/>
              <a:t>Two main benefits 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No memory is wasted due to fragmentation</a:t>
            </a:r>
            <a:r>
              <a:rPr lang="en-US" altLang="zh-TW" sz="2400" dirty="0"/>
              <a:t>.</a:t>
            </a:r>
            <a:r>
              <a:rPr lang="zh-TW" altLang="en-US" sz="2400" dirty="0"/>
              <a:t>因為</a:t>
            </a:r>
            <a:r>
              <a:rPr lang="en-US" altLang="zh-TW" sz="2400" dirty="0"/>
              <a:t>slab</a:t>
            </a:r>
            <a:r>
              <a:rPr lang="zh-TW" altLang="en-US" sz="2400" dirty="0"/>
              <a:t>單位是</a:t>
            </a:r>
            <a:r>
              <a:rPr lang="en-US" altLang="zh-TW" sz="2400" dirty="0"/>
              <a:t>page  </a:t>
            </a:r>
            <a:r>
              <a:rPr lang="zh-TW" altLang="en-US" sz="2400" dirty="0"/>
              <a:t>每個</a:t>
            </a:r>
            <a:r>
              <a:rPr lang="en-US" altLang="zh-TW" dirty="0"/>
              <a:t>page</a:t>
            </a:r>
            <a:r>
              <a:rPr lang="zh-TW" altLang="en-US" dirty="0"/>
              <a:t>都分配出去</a:t>
            </a:r>
            <a:endParaRPr lang="en-US" altLang="zh-TW" sz="2400" dirty="0"/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Memory request can be satisfied quickly</a:t>
            </a:r>
            <a:r>
              <a:rPr lang="en-US" altLang="zh-TW" sz="2400" dirty="0"/>
              <a:t>. (Objects are created in advance and thus can be quickly allocated from cache)</a:t>
            </a:r>
            <a:r>
              <a:rPr lang="zh-TW" altLang="en-US" sz="2400" dirty="0"/>
              <a:t>水喔</a:t>
            </a:r>
            <a:endParaRPr lang="en-US" altLang="zh-TW" sz="2400" dirty="0"/>
          </a:p>
          <a:p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-- Prepaging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9625" y="1058863"/>
            <a:ext cx="7945438" cy="4908550"/>
          </a:xfrm>
        </p:spPr>
        <p:txBody>
          <a:bodyPr/>
          <a:lstStyle/>
          <a:p>
            <a:r>
              <a:rPr lang="en-US" altLang="zh-TW" sz="2400" b="1" dirty="0" err="1">
                <a:solidFill>
                  <a:srgbClr val="FF0000"/>
                </a:solidFill>
              </a:rPr>
              <a:t>Prepaging</a:t>
            </a:r>
            <a:r>
              <a:rPr lang="en-US" altLang="zh-TW" sz="2400" b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altLang="zh-TW" sz="2400" dirty="0"/>
              <a:t>To reduce the large number of page faults that occurs at process </a:t>
            </a:r>
            <a:r>
              <a:rPr lang="en-US" altLang="zh-TW" sz="2400" dirty="0">
                <a:solidFill>
                  <a:srgbClr val="FF0000"/>
                </a:solidFill>
              </a:rPr>
              <a:t>startup   </a:t>
            </a:r>
            <a:r>
              <a:rPr lang="en-US" altLang="zh-TW" sz="2400" dirty="0" err="1">
                <a:solidFill>
                  <a:srgbClr val="FF0000"/>
                </a:solidFill>
              </a:rPr>
              <a:t>Prepage</a:t>
            </a:r>
            <a:r>
              <a:rPr lang="en-US" altLang="zh-TW" sz="2400" dirty="0">
                <a:solidFill>
                  <a:srgbClr val="FF0000"/>
                </a:solidFill>
              </a:rPr>
              <a:t> all or some of the pages a process will need, before they are referenced</a:t>
            </a:r>
          </a:p>
          <a:p>
            <a:pPr lvl="1"/>
            <a:r>
              <a:rPr lang="en-US" altLang="zh-TW" sz="2400" dirty="0"/>
              <a:t>But if </a:t>
            </a:r>
            <a:r>
              <a:rPr lang="en-US" altLang="zh-TW" sz="2400" dirty="0" err="1"/>
              <a:t>prepaged</a:t>
            </a:r>
            <a:r>
              <a:rPr lang="en-US" altLang="zh-TW" sz="2400" dirty="0"/>
              <a:t> pages are unused, I/O and memory was wasted</a:t>
            </a:r>
          </a:p>
          <a:p>
            <a:pPr lvl="1"/>
            <a:r>
              <a:rPr lang="en-US" altLang="zh-TW" sz="2400" dirty="0"/>
              <a:t>Assume </a:t>
            </a:r>
            <a:r>
              <a:rPr lang="en-US" altLang="zh-TW" sz="2400" i="1" dirty="0">
                <a:solidFill>
                  <a:srgbClr val="FF0000"/>
                </a:solidFill>
              </a:rPr>
              <a:t>s</a:t>
            </a:r>
            <a:r>
              <a:rPr lang="en-US" altLang="zh-TW" sz="2400" dirty="0"/>
              <a:t> pages are </a:t>
            </a:r>
            <a:r>
              <a:rPr lang="en-US" altLang="zh-TW" sz="2400" dirty="0" err="1"/>
              <a:t>prepaged</a:t>
            </a:r>
            <a:r>
              <a:rPr lang="en-US" altLang="zh-TW" sz="2400" dirty="0"/>
              <a:t> and </a:t>
            </a:r>
            <a:r>
              <a:rPr lang="el-GR" altLang="zh-TW" sz="2400" i="1" dirty="0">
                <a:solidFill>
                  <a:srgbClr val="FF0000"/>
                </a:solidFill>
              </a:rPr>
              <a:t>α</a:t>
            </a:r>
            <a:r>
              <a:rPr lang="en-US" altLang="zh-TW" sz="2400" i="1" dirty="0"/>
              <a:t> </a:t>
            </a:r>
            <a:r>
              <a:rPr lang="en-US" altLang="zh-TW" sz="2400" dirty="0"/>
              <a:t>of the pages is used</a:t>
            </a:r>
          </a:p>
          <a:p>
            <a:pPr lvl="2"/>
            <a:r>
              <a:rPr lang="en-US" altLang="zh-TW" sz="2400" dirty="0"/>
              <a:t>Is cost of </a:t>
            </a:r>
            <a:r>
              <a:rPr lang="en-US" altLang="zh-TW" sz="2400" i="1" dirty="0">
                <a:solidFill>
                  <a:srgbClr val="FF0000"/>
                </a:solidFill>
              </a:rPr>
              <a:t>s * </a:t>
            </a:r>
            <a:r>
              <a:rPr lang="el-GR" altLang="zh-TW" sz="2400" i="1" dirty="0">
                <a:solidFill>
                  <a:srgbClr val="FF0000"/>
                </a:solidFill>
              </a:rPr>
              <a:t>α</a:t>
            </a:r>
            <a:r>
              <a:rPr lang="en-US" altLang="zh-TW" sz="2400" i="1" dirty="0"/>
              <a:t>  </a:t>
            </a:r>
            <a:r>
              <a:rPr lang="en-US" altLang="zh-TW" sz="2400" dirty="0"/>
              <a:t>save pages faults &gt; or &lt; than the cost of </a:t>
            </a:r>
            <a:r>
              <a:rPr lang="en-US" altLang="zh-TW" sz="2400" dirty="0" err="1"/>
              <a:t>prepaging</a:t>
            </a:r>
            <a:r>
              <a:rPr lang="en-US" altLang="zh-TW" sz="2400" i="1" dirty="0"/>
              <a:t> s * (1- </a:t>
            </a:r>
            <a:r>
              <a:rPr lang="el-GR" altLang="zh-TW" sz="2400" i="1" dirty="0"/>
              <a:t>α</a:t>
            </a:r>
            <a:r>
              <a:rPr lang="en-US" altLang="zh-TW" sz="2400" i="1" dirty="0"/>
              <a:t>) </a:t>
            </a:r>
            <a:r>
              <a:rPr lang="en-US" altLang="zh-TW" sz="2400" dirty="0"/>
              <a:t>unnecessary pages</a:t>
            </a:r>
            <a:r>
              <a:rPr lang="en-US" altLang="zh-TW" sz="2400" i="1" dirty="0"/>
              <a:t>?  </a:t>
            </a:r>
          </a:p>
          <a:p>
            <a:pPr lvl="2"/>
            <a:r>
              <a:rPr lang="el-GR" altLang="zh-TW" sz="2400" i="1" dirty="0"/>
              <a:t>α</a:t>
            </a:r>
            <a:r>
              <a:rPr lang="en-US" altLang="zh-TW" sz="2400" i="1" dirty="0"/>
              <a:t> </a:t>
            </a:r>
            <a:r>
              <a:rPr lang="en-US" altLang="zh-TW" sz="2400" dirty="0"/>
              <a:t>near zero </a:t>
            </a:r>
            <a:r>
              <a:rPr lang="en-US" altLang="zh-TW" sz="2400" dirty="0">
                <a:sym typeface="Symbol" charset="2"/>
              </a:rPr>
              <a:t> </a:t>
            </a:r>
            <a:r>
              <a:rPr lang="en-US" altLang="zh-TW" sz="2400" dirty="0" err="1">
                <a:sym typeface="Symbol" charset="2"/>
              </a:rPr>
              <a:t>prepaging</a:t>
            </a:r>
            <a:r>
              <a:rPr lang="en-US" altLang="zh-TW" sz="2400" dirty="0">
                <a:sym typeface="Symbol" charset="2"/>
              </a:rPr>
              <a:t> loses</a:t>
            </a:r>
            <a:r>
              <a:rPr lang="en-US" altLang="zh-TW" sz="24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Other Issues – Page Size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1311275"/>
            <a:ext cx="8337550" cy="4233863"/>
          </a:xfrm>
        </p:spPr>
        <p:txBody>
          <a:bodyPr/>
          <a:lstStyle/>
          <a:p>
            <a:r>
              <a:rPr lang="en-US" altLang="zh-TW" sz="2800" dirty="0"/>
              <a:t>Page size selection must take into consideration:</a:t>
            </a:r>
          </a:p>
          <a:p>
            <a:pPr lvl="1"/>
            <a:r>
              <a:rPr lang="en-US" altLang="zh-TW" sz="2800" dirty="0"/>
              <a:t>fragmentation</a:t>
            </a:r>
            <a:r>
              <a:rPr lang="zh-TW" altLang="en-US" sz="2800" dirty="0"/>
              <a:t>  </a:t>
            </a:r>
            <a:r>
              <a:rPr lang="en-US" altLang="zh-TW" sz="2800" dirty="0"/>
              <a:t>ex page size</a:t>
            </a:r>
            <a:r>
              <a:rPr lang="zh-TW" altLang="en-US" sz="2800" dirty="0"/>
              <a:t>太大  只裝一個小程式   那就造成很大的</a:t>
            </a:r>
            <a:r>
              <a:rPr lang="en-US" altLang="zh-TW" sz="2800" dirty="0"/>
              <a:t>internal </a:t>
            </a:r>
            <a:r>
              <a:rPr lang="en-US" altLang="zh-TW" sz="2800" dirty="0" err="1"/>
              <a:t>fragme</a:t>
            </a:r>
            <a:endParaRPr lang="en-US" altLang="zh-TW" sz="2800" dirty="0"/>
          </a:p>
          <a:p>
            <a:pPr lvl="1"/>
            <a:r>
              <a:rPr lang="en-US" altLang="zh-TW" sz="2800" dirty="0"/>
              <a:t>table size    page table</a:t>
            </a:r>
            <a:r>
              <a:rPr lang="zh-TW" altLang="en-US" sz="2800" dirty="0"/>
              <a:t>大小   </a:t>
            </a:r>
            <a:r>
              <a:rPr lang="en-US" altLang="zh-TW" sz="2800" dirty="0"/>
              <a:t>page size</a:t>
            </a:r>
            <a:r>
              <a:rPr lang="zh-TW" altLang="en-US" sz="2800" dirty="0"/>
              <a:t>小 </a:t>
            </a:r>
            <a:r>
              <a:rPr lang="en-US" altLang="zh-TW" sz="2800" dirty="0"/>
              <a:t>table</a:t>
            </a:r>
            <a:r>
              <a:rPr lang="zh-TW" altLang="en-US" sz="2800" dirty="0"/>
              <a:t>的紀錄資料就多 反之亦然</a:t>
            </a:r>
            <a:endParaRPr lang="en-US" altLang="zh-TW" sz="2800" dirty="0"/>
          </a:p>
          <a:p>
            <a:pPr lvl="1"/>
            <a:r>
              <a:rPr lang="en-US" altLang="zh-TW" sz="2800" dirty="0"/>
              <a:t>I/O overhead</a:t>
            </a:r>
            <a:r>
              <a:rPr lang="zh-TW" altLang="en-US" sz="2800" dirty="0"/>
              <a:t>  天花板   </a:t>
            </a:r>
            <a:r>
              <a:rPr lang="en-US" altLang="zh-TW" sz="2800" dirty="0"/>
              <a:t>demand page</a:t>
            </a:r>
            <a:r>
              <a:rPr lang="zh-TW" altLang="en-US" sz="2800" dirty="0"/>
              <a:t>越多  </a:t>
            </a:r>
            <a:r>
              <a:rPr lang="en-US" altLang="zh-TW" sz="2800" dirty="0"/>
              <a:t>IO</a:t>
            </a:r>
            <a:r>
              <a:rPr lang="zh-TW" altLang="en-US" sz="2800" dirty="0"/>
              <a:t>就越大</a:t>
            </a:r>
            <a:endParaRPr lang="en-US" altLang="zh-TW" sz="2800" dirty="0"/>
          </a:p>
          <a:p>
            <a:pPr lvl="1"/>
            <a:r>
              <a:rPr lang="en-US" altLang="zh-TW" sz="2800" dirty="0"/>
              <a:t>locality     page size</a:t>
            </a:r>
            <a:r>
              <a:rPr lang="zh-TW" altLang="en-US" sz="2800" dirty="0"/>
              <a:t>越大   同一大小的</a:t>
            </a:r>
            <a:r>
              <a:rPr lang="en-US" altLang="zh-TW" sz="2800" dirty="0"/>
              <a:t>locality</a:t>
            </a:r>
            <a:r>
              <a:rPr lang="zh-TW" altLang="en-US" sz="2800" dirty="0"/>
              <a:t>用到的</a:t>
            </a:r>
            <a:r>
              <a:rPr lang="en-US" altLang="zh-TW" sz="2800" dirty="0"/>
              <a:t>page</a:t>
            </a:r>
            <a:r>
              <a:rPr lang="zh-TW" altLang="en-US" sz="2800" dirty="0"/>
              <a:t>數量就越小</a:t>
            </a:r>
            <a:endParaRPr lang="en-US" altLang="zh-TW" sz="28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TLB Reach 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5488" y="1046163"/>
            <a:ext cx="8147050" cy="4418012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TLB Reach </a:t>
            </a:r>
            <a:r>
              <a:rPr lang="en-US" altLang="zh-TW" sz="2400" dirty="0"/>
              <a:t>- The amount of memory accessible from the TLB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en-US" altLang="zh-TW" sz="2400" b="1" dirty="0">
                <a:solidFill>
                  <a:srgbClr val="3366FF"/>
                </a:solidFill>
              </a:rPr>
              <a:t>translation look-aside buffers, Chapter 8 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TLB Reach = (TLB Size) X (Page Size)</a:t>
            </a:r>
          </a:p>
          <a:p>
            <a:r>
              <a:rPr lang="en-US" altLang="zh-TW" sz="2400" dirty="0"/>
              <a:t>Ideally, </a:t>
            </a:r>
            <a:r>
              <a:rPr lang="en-US" altLang="zh-TW" sz="2400" dirty="0">
                <a:solidFill>
                  <a:srgbClr val="FF0000"/>
                </a:solidFill>
              </a:rPr>
              <a:t>the working set of each process is stored in the TLB, otherwise there is a high degree of page faults</a:t>
            </a:r>
          </a:p>
          <a:p>
            <a:r>
              <a:rPr lang="en-US" altLang="zh-TW" sz="2400" dirty="0"/>
              <a:t>Increase the Page Size</a:t>
            </a:r>
          </a:p>
          <a:p>
            <a:pPr lvl="1"/>
            <a:r>
              <a:rPr lang="en-US" altLang="zh-TW" sz="2400" dirty="0"/>
              <a:t>This may lead to an increase in fragmentation as not all applications require a large page size   ok</a:t>
            </a:r>
          </a:p>
          <a:p>
            <a:r>
              <a:rPr lang="en-US" altLang="zh-TW" sz="2400" dirty="0"/>
              <a:t>Provide Multiple Page Sizes</a:t>
            </a:r>
          </a:p>
          <a:p>
            <a:pPr lvl="1"/>
            <a:r>
              <a:rPr lang="en-US" altLang="zh-TW" sz="2400" dirty="0"/>
              <a:t>This allows applications that require larger page sizes the opportunity to use them without an increase in fragmentation ok</a:t>
            </a:r>
          </a:p>
          <a:p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Program Structure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028700"/>
            <a:ext cx="7548562" cy="49958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Program structure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 err="1"/>
              <a:t>Int</a:t>
            </a:r>
            <a:r>
              <a:rPr lang="en-US" altLang="zh-TW" sz="2000" dirty="0"/>
              <a:t>[128,128] data;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>
                <a:solidFill>
                  <a:srgbClr val="FF0000"/>
                </a:solidFill>
              </a:rPr>
              <a:t>Each row is stored in one page </a:t>
            </a:r>
            <a:r>
              <a:rPr lang="zh-TW" altLang="en-US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(need 128 pages to store)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Program 1 	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/>
              <a:t>                for (j = 0; j &lt;128; j++)</a:t>
            </a:r>
            <a:br>
              <a:rPr lang="en-US" altLang="zh-TW" sz="2000" dirty="0"/>
            </a:br>
            <a:r>
              <a:rPr lang="en-US" altLang="zh-TW" sz="2000" dirty="0"/>
              <a:t>                  for 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&lt; 128;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  <a:br>
              <a:rPr lang="en-US" altLang="zh-TW" sz="2000" dirty="0"/>
            </a:br>
            <a:r>
              <a:rPr lang="en-US" altLang="zh-TW" sz="2000" dirty="0"/>
              <a:t>                        data[</a:t>
            </a:r>
            <a:r>
              <a:rPr lang="en-US" altLang="zh-TW" sz="2000" dirty="0" err="1"/>
              <a:t>i,j</a:t>
            </a:r>
            <a:r>
              <a:rPr lang="en-US" altLang="zh-TW" sz="2000" dirty="0"/>
              <a:t>] = 0;</a:t>
            </a:r>
            <a:br>
              <a:rPr lang="en-US" altLang="zh-TW" sz="2000" dirty="0"/>
            </a:br>
            <a:endParaRPr lang="en-US" altLang="zh-TW" sz="2000" dirty="0"/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/>
              <a:t>     </a:t>
            </a:r>
            <a:r>
              <a:rPr lang="en-US" altLang="zh-TW" sz="2000" dirty="0">
                <a:solidFill>
                  <a:srgbClr val="FF0000"/>
                </a:solidFill>
              </a:rPr>
              <a:t>128 x 128 = 16,384 page faults </a:t>
            </a:r>
            <a:br>
              <a:rPr lang="en-US" altLang="zh-TW" sz="2000" dirty="0"/>
            </a:br>
            <a:endParaRPr lang="en-US" altLang="zh-TW" sz="2000" dirty="0"/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Program 2 	</a:t>
            </a:r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/>
              <a:t>             for 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&lt; 128;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  <a:br>
              <a:rPr lang="en-US" altLang="zh-TW" sz="2000" dirty="0"/>
            </a:br>
            <a:r>
              <a:rPr lang="en-US" altLang="zh-TW" sz="2000" dirty="0"/>
              <a:t>               for (j = 0; j &lt; 128; j++)</a:t>
            </a:r>
            <a:br>
              <a:rPr lang="en-US" altLang="zh-TW" sz="2000" dirty="0"/>
            </a:br>
            <a:r>
              <a:rPr lang="en-US" altLang="zh-TW" sz="2000" dirty="0"/>
              <a:t>                     data[</a:t>
            </a:r>
            <a:r>
              <a:rPr lang="en-US" altLang="zh-TW" sz="2000" dirty="0" err="1"/>
              <a:t>i,j</a:t>
            </a:r>
            <a:r>
              <a:rPr lang="en-US" altLang="zh-TW" sz="2000" dirty="0"/>
              <a:t>] = 0;</a:t>
            </a:r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br>
              <a:rPr lang="en-US" altLang="zh-TW" sz="2000" dirty="0"/>
            </a:br>
            <a:r>
              <a:rPr lang="en-US" altLang="zh-TW" sz="2000" dirty="0">
                <a:solidFill>
                  <a:srgbClr val="FF0000"/>
                </a:solidFill>
              </a:rPr>
              <a:t>128 page faults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512676" y="2758964"/>
          <a:ext cx="2590800" cy="2270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404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手繪多邊形 4"/>
          <p:cNvSpPr/>
          <p:nvPr/>
        </p:nvSpPr>
        <p:spPr bwMode="auto">
          <a:xfrm>
            <a:off x="5691352" y="2872367"/>
            <a:ext cx="2193296" cy="2566736"/>
          </a:xfrm>
          <a:custGeom>
            <a:avLst/>
            <a:gdLst>
              <a:gd name="connsiteX0" fmla="*/ 0 w 2193296"/>
              <a:gd name="connsiteY0" fmla="*/ 28488 h 2566736"/>
              <a:gd name="connsiteX1" fmla="*/ 2144110 w 2193296"/>
              <a:gd name="connsiteY1" fmla="*/ 28488 h 2566736"/>
              <a:gd name="connsiteX2" fmla="*/ 2191407 w 2193296"/>
              <a:gd name="connsiteY2" fmla="*/ 44254 h 2566736"/>
              <a:gd name="connsiteX3" fmla="*/ 2175641 w 2193296"/>
              <a:gd name="connsiteY3" fmla="*/ 249205 h 2566736"/>
              <a:gd name="connsiteX4" fmla="*/ 2128345 w 2193296"/>
              <a:gd name="connsiteY4" fmla="*/ 280736 h 2566736"/>
              <a:gd name="connsiteX5" fmla="*/ 2033751 w 2193296"/>
              <a:gd name="connsiteY5" fmla="*/ 312267 h 2566736"/>
              <a:gd name="connsiteX6" fmla="*/ 1986455 w 2193296"/>
              <a:gd name="connsiteY6" fmla="*/ 328033 h 2566736"/>
              <a:gd name="connsiteX7" fmla="*/ 1876096 w 2193296"/>
              <a:gd name="connsiteY7" fmla="*/ 343799 h 2566736"/>
              <a:gd name="connsiteX8" fmla="*/ 220717 w 2193296"/>
              <a:gd name="connsiteY8" fmla="*/ 375330 h 2566736"/>
              <a:gd name="connsiteX9" fmla="*/ 173420 w 2193296"/>
              <a:gd name="connsiteY9" fmla="*/ 391095 h 2566736"/>
              <a:gd name="connsiteX10" fmla="*/ 126124 w 2193296"/>
              <a:gd name="connsiteY10" fmla="*/ 580281 h 2566736"/>
              <a:gd name="connsiteX11" fmla="*/ 173420 w 2193296"/>
              <a:gd name="connsiteY11" fmla="*/ 611812 h 2566736"/>
              <a:gd name="connsiteX12" fmla="*/ 472965 w 2193296"/>
              <a:gd name="connsiteY12" fmla="*/ 643343 h 2566736"/>
              <a:gd name="connsiteX13" fmla="*/ 961696 w 2193296"/>
              <a:gd name="connsiteY13" fmla="*/ 627578 h 2566736"/>
              <a:gd name="connsiteX14" fmla="*/ 1119351 w 2193296"/>
              <a:gd name="connsiteY14" fmla="*/ 611812 h 2566736"/>
              <a:gd name="connsiteX15" fmla="*/ 2159876 w 2193296"/>
              <a:gd name="connsiteY15" fmla="*/ 627578 h 2566736"/>
              <a:gd name="connsiteX16" fmla="*/ 2144110 w 2193296"/>
              <a:gd name="connsiteY16" fmla="*/ 737936 h 2566736"/>
              <a:gd name="connsiteX17" fmla="*/ 2096814 w 2193296"/>
              <a:gd name="connsiteY17" fmla="*/ 769467 h 2566736"/>
              <a:gd name="connsiteX18" fmla="*/ 2017986 w 2193296"/>
              <a:gd name="connsiteY18" fmla="*/ 832530 h 2566736"/>
              <a:gd name="connsiteX19" fmla="*/ 1513489 w 2193296"/>
              <a:gd name="connsiteY19" fmla="*/ 848295 h 2566736"/>
              <a:gd name="connsiteX20" fmla="*/ 1087820 w 2193296"/>
              <a:gd name="connsiteY20" fmla="*/ 864061 h 2566736"/>
              <a:gd name="connsiteX21" fmla="*/ 851338 w 2193296"/>
              <a:gd name="connsiteY21" fmla="*/ 895592 h 2566736"/>
              <a:gd name="connsiteX22" fmla="*/ 788276 w 2193296"/>
              <a:gd name="connsiteY22" fmla="*/ 911357 h 2566736"/>
              <a:gd name="connsiteX23" fmla="*/ 693682 w 2193296"/>
              <a:gd name="connsiteY23" fmla="*/ 927123 h 2566736"/>
              <a:gd name="connsiteX24" fmla="*/ 646386 w 2193296"/>
              <a:gd name="connsiteY24" fmla="*/ 942888 h 2566736"/>
              <a:gd name="connsiteX25" fmla="*/ 362607 w 2193296"/>
              <a:gd name="connsiteY25" fmla="*/ 958654 h 2566736"/>
              <a:gd name="connsiteX26" fmla="*/ 220717 w 2193296"/>
              <a:gd name="connsiteY26" fmla="*/ 974419 h 2566736"/>
              <a:gd name="connsiteX27" fmla="*/ 173420 w 2193296"/>
              <a:gd name="connsiteY27" fmla="*/ 1005950 h 2566736"/>
              <a:gd name="connsiteX28" fmla="*/ 173420 w 2193296"/>
              <a:gd name="connsiteY28" fmla="*/ 1147840 h 2566736"/>
              <a:gd name="connsiteX29" fmla="*/ 315310 w 2193296"/>
              <a:gd name="connsiteY29" fmla="*/ 1210902 h 2566736"/>
              <a:gd name="connsiteX30" fmla="*/ 362607 w 2193296"/>
              <a:gd name="connsiteY30" fmla="*/ 1226667 h 2566736"/>
              <a:gd name="connsiteX31" fmla="*/ 409903 w 2193296"/>
              <a:gd name="connsiteY31" fmla="*/ 1258199 h 2566736"/>
              <a:gd name="connsiteX32" fmla="*/ 472965 w 2193296"/>
              <a:gd name="connsiteY32" fmla="*/ 1273964 h 2566736"/>
              <a:gd name="connsiteX33" fmla="*/ 520262 w 2193296"/>
              <a:gd name="connsiteY33" fmla="*/ 1289730 h 2566736"/>
              <a:gd name="connsiteX34" fmla="*/ 599089 w 2193296"/>
              <a:gd name="connsiteY34" fmla="*/ 1321261 h 2566736"/>
              <a:gd name="connsiteX35" fmla="*/ 835572 w 2193296"/>
              <a:gd name="connsiteY35" fmla="*/ 1368557 h 2566736"/>
              <a:gd name="connsiteX36" fmla="*/ 2017986 w 2193296"/>
              <a:gd name="connsiteY36" fmla="*/ 1384323 h 2566736"/>
              <a:gd name="connsiteX37" fmla="*/ 2175641 w 2193296"/>
              <a:gd name="connsiteY37" fmla="*/ 1415854 h 2566736"/>
              <a:gd name="connsiteX38" fmla="*/ 2159876 w 2193296"/>
              <a:gd name="connsiteY38" fmla="*/ 1573509 h 2566736"/>
              <a:gd name="connsiteX39" fmla="*/ 2128345 w 2193296"/>
              <a:gd name="connsiteY39" fmla="*/ 1620805 h 2566736"/>
              <a:gd name="connsiteX40" fmla="*/ 2033751 w 2193296"/>
              <a:gd name="connsiteY40" fmla="*/ 1699633 h 2566736"/>
              <a:gd name="connsiteX41" fmla="*/ 1954924 w 2193296"/>
              <a:gd name="connsiteY41" fmla="*/ 1731164 h 2566736"/>
              <a:gd name="connsiteX42" fmla="*/ 1876096 w 2193296"/>
              <a:gd name="connsiteY42" fmla="*/ 1746930 h 2566736"/>
              <a:gd name="connsiteX43" fmla="*/ 614855 w 2193296"/>
              <a:gd name="connsiteY43" fmla="*/ 1762695 h 2566736"/>
              <a:gd name="connsiteX44" fmla="*/ 520262 w 2193296"/>
              <a:gd name="connsiteY44" fmla="*/ 1794226 h 2566736"/>
              <a:gd name="connsiteX45" fmla="*/ 457200 w 2193296"/>
              <a:gd name="connsiteY45" fmla="*/ 1841523 h 2566736"/>
              <a:gd name="connsiteX46" fmla="*/ 362607 w 2193296"/>
              <a:gd name="connsiteY46" fmla="*/ 1873054 h 2566736"/>
              <a:gd name="connsiteX47" fmla="*/ 331076 w 2193296"/>
              <a:gd name="connsiteY47" fmla="*/ 1920350 h 2566736"/>
              <a:gd name="connsiteX48" fmla="*/ 252248 w 2193296"/>
              <a:gd name="connsiteY48" fmla="*/ 1983412 h 2566736"/>
              <a:gd name="connsiteX49" fmla="*/ 268014 w 2193296"/>
              <a:gd name="connsiteY49" fmla="*/ 2172599 h 2566736"/>
              <a:gd name="connsiteX50" fmla="*/ 299545 w 2193296"/>
              <a:gd name="connsiteY50" fmla="*/ 2267192 h 2566736"/>
              <a:gd name="connsiteX51" fmla="*/ 472965 w 2193296"/>
              <a:gd name="connsiteY51" fmla="*/ 2409081 h 2566736"/>
              <a:gd name="connsiteX52" fmla="*/ 536027 w 2193296"/>
              <a:gd name="connsiteY52" fmla="*/ 2424847 h 2566736"/>
              <a:gd name="connsiteX53" fmla="*/ 646386 w 2193296"/>
              <a:gd name="connsiteY53" fmla="*/ 2472143 h 2566736"/>
              <a:gd name="connsiteX54" fmla="*/ 740979 w 2193296"/>
              <a:gd name="connsiteY54" fmla="*/ 2503674 h 2566736"/>
              <a:gd name="connsiteX55" fmla="*/ 867103 w 2193296"/>
              <a:gd name="connsiteY55" fmla="*/ 2535205 h 2566736"/>
              <a:gd name="connsiteX56" fmla="*/ 977462 w 2193296"/>
              <a:gd name="connsiteY56" fmla="*/ 2566736 h 2566736"/>
              <a:gd name="connsiteX57" fmla="*/ 2159876 w 2193296"/>
              <a:gd name="connsiteY57" fmla="*/ 2550971 h 256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193296" h="2566736">
                <a:moveTo>
                  <a:pt x="0" y="28488"/>
                </a:moveTo>
                <a:cubicBezTo>
                  <a:pt x="934608" y="16351"/>
                  <a:pt x="1260973" y="0"/>
                  <a:pt x="2144110" y="28488"/>
                </a:cubicBezTo>
                <a:cubicBezTo>
                  <a:pt x="2160720" y="29024"/>
                  <a:pt x="2175641" y="38999"/>
                  <a:pt x="2191407" y="44254"/>
                </a:cubicBezTo>
                <a:cubicBezTo>
                  <a:pt x="2186152" y="112571"/>
                  <a:pt x="2193296" y="183000"/>
                  <a:pt x="2175641" y="249205"/>
                </a:cubicBezTo>
                <a:cubicBezTo>
                  <a:pt x="2170759" y="267513"/>
                  <a:pt x="2145660" y="273041"/>
                  <a:pt x="2128345" y="280736"/>
                </a:cubicBezTo>
                <a:cubicBezTo>
                  <a:pt x="2097973" y="294235"/>
                  <a:pt x="2065282" y="301756"/>
                  <a:pt x="2033751" y="312267"/>
                </a:cubicBezTo>
                <a:cubicBezTo>
                  <a:pt x="2017986" y="317522"/>
                  <a:pt x="2002906" y="325683"/>
                  <a:pt x="1986455" y="328033"/>
                </a:cubicBezTo>
                <a:lnTo>
                  <a:pt x="1876096" y="343799"/>
                </a:lnTo>
                <a:cubicBezTo>
                  <a:pt x="1318773" y="529570"/>
                  <a:pt x="1893202" y="343473"/>
                  <a:pt x="220717" y="375330"/>
                </a:cubicBezTo>
                <a:cubicBezTo>
                  <a:pt x="204102" y="375646"/>
                  <a:pt x="189186" y="385840"/>
                  <a:pt x="173420" y="391095"/>
                </a:cubicBezTo>
                <a:cubicBezTo>
                  <a:pt x="131780" y="516014"/>
                  <a:pt x="147353" y="452904"/>
                  <a:pt x="126124" y="580281"/>
                </a:cubicBezTo>
                <a:cubicBezTo>
                  <a:pt x="141889" y="590791"/>
                  <a:pt x="155271" y="606367"/>
                  <a:pt x="173420" y="611812"/>
                </a:cubicBezTo>
                <a:cubicBezTo>
                  <a:pt x="220952" y="626072"/>
                  <a:pt x="460416" y="642297"/>
                  <a:pt x="472965" y="643343"/>
                </a:cubicBezTo>
                <a:lnTo>
                  <a:pt x="961696" y="627578"/>
                </a:lnTo>
                <a:cubicBezTo>
                  <a:pt x="1014447" y="625005"/>
                  <a:pt x="1066537" y="611812"/>
                  <a:pt x="1119351" y="611812"/>
                </a:cubicBezTo>
                <a:cubicBezTo>
                  <a:pt x="1466232" y="611812"/>
                  <a:pt x="1813034" y="622323"/>
                  <a:pt x="2159876" y="627578"/>
                </a:cubicBezTo>
                <a:cubicBezTo>
                  <a:pt x="2154621" y="664364"/>
                  <a:pt x="2159202" y="703979"/>
                  <a:pt x="2144110" y="737936"/>
                </a:cubicBezTo>
                <a:cubicBezTo>
                  <a:pt x="2136415" y="755251"/>
                  <a:pt x="2111610" y="757630"/>
                  <a:pt x="2096814" y="769467"/>
                </a:cubicBezTo>
                <a:cubicBezTo>
                  <a:pt x="2077373" y="785020"/>
                  <a:pt x="2045159" y="830201"/>
                  <a:pt x="2017986" y="832530"/>
                </a:cubicBezTo>
                <a:cubicBezTo>
                  <a:pt x="1850353" y="846898"/>
                  <a:pt x="1681640" y="842595"/>
                  <a:pt x="1513489" y="848295"/>
                </a:cubicBezTo>
                <a:lnTo>
                  <a:pt x="1087820" y="864061"/>
                </a:lnTo>
                <a:cubicBezTo>
                  <a:pt x="969685" y="903439"/>
                  <a:pt x="1098233" y="864730"/>
                  <a:pt x="851338" y="895592"/>
                </a:cubicBezTo>
                <a:cubicBezTo>
                  <a:pt x="829838" y="898280"/>
                  <a:pt x="809523" y="907108"/>
                  <a:pt x="788276" y="911357"/>
                </a:cubicBezTo>
                <a:cubicBezTo>
                  <a:pt x="756930" y="917626"/>
                  <a:pt x="724887" y="920189"/>
                  <a:pt x="693682" y="927123"/>
                </a:cubicBezTo>
                <a:cubicBezTo>
                  <a:pt x="677460" y="930728"/>
                  <a:pt x="662929" y="941312"/>
                  <a:pt x="646386" y="942888"/>
                </a:cubicBezTo>
                <a:cubicBezTo>
                  <a:pt x="552074" y="951870"/>
                  <a:pt x="457087" y="951655"/>
                  <a:pt x="362607" y="958654"/>
                </a:cubicBezTo>
                <a:cubicBezTo>
                  <a:pt x="315149" y="962169"/>
                  <a:pt x="268014" y="969164"/>
                  <a:pt x="220717" y="974419"/>
                </a:cubicBezTo>
                <a:cubicBezTo>
                  <a:pt x="204951" y="984929"/>
                  <a:pt x="185257" y="991154"/>
                  <a:pt x="173420" y="1005950"/>
                </a:cubicBezTo>
                <a:cubicBezTo>
                  <a:pt x="145450" y="1040913"/>
                  <a:pt x="158956" y="1118912"/>
                  <a:pt x="173420" y="1147840"/>
                </a:cubicBezTo>
                <a:cubicBezTo>
                  <a:pt x="188410" y="1177820"/>
                  <a:pt x="307920" y="1208439"/>
                  <a:pt x="315310" y="1210902"/>
                </a:cubicBezTo>
                <a:lnTo>
                  <a:pt x="362607" y="1226667"/>
                </a:lnTo>
                <a:cubicBezTo>
                  <a:pt x="378372" y="1237178"/>
                  <a:pt x="392487" y="1250735"/>
                  <a:pt x="409903" y="1258199"/>
                </a:cubicBezTo>
                <a:cubicBezTo>
                  <a:pt x="429819" y="1266734"/>
                  <a:pt x="452131" y="1268011"/>
                  <a:pt x="472965" y="1273964"/>
                </a:cubicBezTo>
                <a:cubicBezTo>
                  <a:pt x="488944" y="1278529"/>
                  <a:pt x="504702" y="1283895"/>
                  <a:pt x="520262" y="1289730"/>
                </a:cubicBezTo>
                <a:cubicBezTo>
                  <a:pt x="546760" y="1299667"/>
                  <a:pt x="572041" y="1312938"/>
                  <a:pt x="599089" y="1321261"/>
                </a:cubicBezTo>
                <a:cubicBezTo>
                  <a:pt x="653501" y="1338003"/>
                  <a:pt x="774719" y="1367073"/>
                  <a:pt x="835572" y="1368557"/>
                </a:cubicBezTo>
                <a:cubicBezTo>
                  <a:pt x="1229628" y="1378168"/>
                  <a:pt x="1623848" y="1379068"/>
                  <a:pt x="2017986" y="1384323"/>
                </a:cubicBezTo>
                <a:cubicBezTo>
                  <a:pt x="2070538" y="1394833"/>
                  <a:pt x="2180973" y="1362528"/>
                  <a:pt x="2175641" y="1415854"/>
                </a:cubicBezTo>
                <a:cubicBezTo>
                  <a:pt x="2170386" y="1468406"/>
                  <a:pt x="2171752" y="1522048"/>
                  <a:pt x="2159876" y="1573509"/>
                </a:cubicBezTo>
                <a:cubicBezTo>
                  <a:pt x="2155615" y="1591971"/>
                  <a:pt x="2140475" y="1606249"/>
                  <a:pt x="2128345" y="1620805"/>
                </a:cubicBezTo>
                <a:cubicBezTo>
                  <a:pt x="2103439" y="1650692"/>
                  <a:pt x="2069185" y="1681916"/>
                  <a:pt x="2033751" y="1699633"/>
                </a:cubicBezTo>
                <a:cubicBezTo>
                  <a:pt x="2008439" y="1712289"/>
                  <a:pt x="1982030" y="1723032"/>
                  <a:pt x="1954924" y="1731164"/>
                </a:cubicBezTo>
                <a:cubicBezTo>
                  <a:pt x="1929258" y="1738864"/>
                  <a:pt x="1902885" y="1746300"/>
                  <a:pt x="1876096" y="1746930"/>
                </a:cubicBezTo>
                <a:cubicBezTo>
                  <a:pt x="1455766" y="1756820"/>
                  <a:pt x="1035269" y="1757440"/>
                  <a:pt x="614855" y="1762695"/>
                </a:cubicBezTo>
                <a:cubicBezTo>
                  <a:pt x="583324" y="1773205"/>
                  <a:pt x="546851" y="1774284"/>
                  <a:pt x="520262" y="1794226"/>
                </a:cubicBezTo>
                <a:cubicBezTo>
                  <a:pt x="499241" y="1809992"/>
                  <a:pt x="480702" y="1829772"/>
                  <a:pt x="457200" y="1841523"/>
                </a:cubicBezTo>
                <a:cubicBezTo>
                  <a:pt x="427472" y="1856387"/>
                  <a:pt x="362607" y="1873054"/>
                  <a:pt x="362607" y="1873054"/>
                </a:cubicBezTo>
                <a:cubicBezTo>
                  <a:pt x="352097" y="1888819"/>
                  <a:pt x="345872" y="1908514"/>
                  <a:pt x="331076" y="1920350"/>
                </a:cubicBezTo>
                <a:cubicBezTo>
                  <a:pt x="222289" y="2007379"/>
                  <a:pt x="342610" y="1847870"/>
                  <a:pt x="252248" y="1983412"/>
                </a:cubicBezTo>
                <a:cubicBezTo>
                  <a:pt x="257503" y="2046474"/>
                  <a:pt x="257611" y="2110179"/>
                  <a:pt x="268014" y="2172599"/>
                </a:cubicBezTo>
                <a:cubicBezTo>
                  <a:pt x="273478" y="2205383"/>
                  <a:pt x="276043" y="2243690"/>
                  <a:pt x="299545" y="2267192"/>
                </a:cubicBezTo>
                <a:cubicBezTo>
                  <a:pt x="378004" y="2345651"/>
                  <a:pt x="385290" y="2376203"/>
                  <a:pt x="472965" y="2409081"/>
                </a:cubicBezTo>
                <a:cubicBezTo>
                  <a:pt x="493253" y="2416689"/>
                  <a:pt x="515006" y="2419592"/>
                  <a:pt x="536027" y="2424847"/>
                </a:cubicBezTo>
                <a:cubicBezTo>
                  <a:pt x="611066" y="2474872"/>
                  <a:pt x="553835" y="2444378"/>
                  <a:pt x="646386" y="2472143"/>
                </a:cubicBezTo>
                <a:cubicBezTo>
                  <a:pt x="678221" y="2481693"/>
                  <a:pt x="708735" y="2495613"/>
                  <a:pt x="740979" y="2503674"/>
                </a:cubicBezTo>
                <a:cubicBezTo>
                  <a:pt x="783020" y="2514184"/>
                  <a:pt x="825992" y="2521501"/>
                  <a:pt x="867103" y="2535205"/>
                </a:cubicBezTo>
                <a:cubicBezTo>
                  <a:pt x="934956" y="2557823"/>
                  <a:pt x="898278" y="2546941"/>
                  <a:pt x="977462" y="2566736"/>
                </a:cubicBezTo>
                <a:lnTo>
                  <a:pt x="2159876" y="2550971"/>
                </a:ln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手繪多邊形 5"/>
          <p:cNvSpPr/>
          <p:nvPr/>
        </p:nvSpPr>
        <p:spPr bwMode="auto">
          <a:xfrm>
            <a:off x="5675586" y="2885090"/>
            <a:ext cx="2885090" cy="2554013"/>
          </a:xfrm>
          <a:custGeom>
            <a:avLst/>
            <a:gdLst>
              <a:gd name="connsiteX0" fmla="*/ 0 w 2885090"/>
              <a:gd name="connsiteY0" fmla="*/ 31531 h 2554013"/>
              <a:gd name="connsiteX1" fmla="*/ 15766 w 2885090"/>
              <a:gd name="connsiteY1" fmla="*/ 78827 h 2554013"/>
              <a:gd name="connsiteX2" fmla="*/ 31531 w 2885090"/>
              <a:gd name="connsiteY2" fmla="*/ 2301765 h 2554013"/>
              <a:gd name="connsiteX3" fmla="*/ 47297 w 2885090"/>
              <a:gd name="connsiteY3" fmla="*/ 2364827 h 2554013"/>
              <a:gd name="connsiteX4" fmla="*/ 63062 w 2885090"/>
              <a:gd name="connsiteY4" fmla="*/ 2412124 h 2554013"/>
              <a:gd name="connsiteX5" fmla="*/ 157655 w 2885090"/>
              <a:gd name="connsiteY5" fmla="*/ 2443655 h 2554013"/>
              <a:gd name="connsiteX6" fmla="*/ 315311 w 2885090"/>
              <a:gd name="connsiteY6" fmla="*/ 2475186 h 2554013"/>
              <a:gd name="connsiteX7" fmla="*/ 378373 w 2885090"/>
              <a:gd name="connsiteY7" fmla="*/ 2459420 h 2554013"/>
              <a:gd name="connsiteX8" fmla="*/ 394138 w 2885090"/>
              <a:gd name="connsiteY8" fmla="*/ 2380593 h 2554013"/>
              <a:gd name="connsiteX9" fmla="*/ 409904 w 2885090"/>
              <a:gd name="connsiteY9" fmla="*/ 2286000 h 2554013"/>
              <a:gd name="connsiteX10" fmla="*/ 441435 w 2885090"/>
              <a:gd name="connsiteY10" fmla="*/ 1813034 h 2554013"/>
              <a:gd name="connsiteX11" fmla="*/ 457200 w 2885090"/>
              <a:gd name="connsiteY11" fmla="*/ 63062 h 2554013"/>
              <a:gd name="connsiteX12" fmla="*/ 520262 w 2885090"/>
              <a:gd name="connsiteY12" fmla="*/ 0 h 2554013"/>
              <a:gd name="connsiteX13" fmla="*/ 599090 w 2885090"/>
              <a:gd name="connsiteY13" fmla="*/ 15765 h 2554013"/>
              <a:gd name="connsiteX14" fmla="*/ 677917 w 2885090"/>
              <a:gd name="connsiteY14" fmla="*/ 94593 h 2554013"/>
              <a:gd name="connsiteX15" fmla="*/ 709448 w 2885090"/>
              <a:gd name="connsiteY15" fmla="*/ 189186 h 2554013"/>
              <a:gd name="connsiteX16" fmla="*/ 725214 w 2885090"/>
              <a:gd name="connsiteY16" fmla="*/ 236482 h 2554013"/>
              <a:gd name="connsiteX17" fmla="*/ 740980 w 2885090"/>
              <a:gd name="connsiteY17" fmla="*/ 283779 h 2554013"/>
              <a:gd name="connsiteX18" fmla="*/ 756745 w 2885090"/>
              <a:gd name="connsiteY18" fmla="*/ 409903 h 2554013"/>
              <a:gd name="connsiteX19" fmla="*/ 772511 w 2885090"/>
              <a:gd name="connsiteY19" fmla="*/ 2459420 h 2554013"/>
              <a:gd name="connsiteX20" fmla="*/ 914400 w 2885090"/>
              <a:gd name="connsiteY20" fmla="*/ 2475186 h 2554013"/>
              <a:gd name="connsiteX21" fmla="*/ 1024759 w 2885090"/>
              <a:gd name="connsiteY21" fmla="*/ 2459420 h 2554013"/>
              <a:gd name="connsiteX22" fmla="*/ 1056290 w 2885090"/>
              <a:gd name="connsiteY22" fmla="*/ 2412124 h 2554013"/>
              <a:gd name="connsiteX23" fmla="*/ 1087821 w 2885090"/>
              <a:gd name="connsiteY23" fmla="*/ 2301765 h 2554013"/>
              <a:gd name="connsiteX24" fmla="*/ 1119352 w 2885090"/>
              <a:gd name="connsiteY24" fmla="*/ 2207172 h 2554013"/>
              <a:gd name="connsiteX25" fmla="*/ 1135117 w 2885090"/>
              <a:gd name="connsiteY25" fmla="*/ 2159876 h 2554013"/>
              <a:gd name="connsiteX26" fmla="*/ 1119352 w 2885090"/>
              <a:gd name="connsiteY26" fmla="*/ 283779 h 2554013"/>
              <a:gd name="connsiteX27" fmla="*/ 1182414 w 2885090"/>
              <a:gd name="connsiteY27" fmla="*/ 63062 h 2554013"/>
              <a:gd name="connsiteX28" fmla="*/ 1229711 w 2885090"/>
              <a:gd name="connsiteY28" fmla="*/ 47296 h 2554013"/>
              <a:gd name="connsiteX29" fmla="*/ 1277007 w 2885090"/>
              <a:gd name="connsiteY29" fmla="*/ 63062 h 2554013"/>
              <a:gd name="connsiteX30" fmla="*/ 1340069 w 2885090"/>
              <a:gd name="connsiteY30" fmla="*/ 173420 h 2554013"/>
              <a:gd name="connsiteX31" fmla="*/ 1387366 w 2885090"/>
              <a:gd name="connsiteY31" fmla="*/ 268013 h 2554013"/>
              <a:gd name="connsiteX32" fmla="*/ 1418897 w 2885090"/>
              <a:gd name="connsiteY32" fmla="*/ 425669 h 2554013"/>
              <a:gd name="connsiteX33" fmla="*/ 1434662 w 2885090"/>
              <a:gd name="connsiteY33" fmla="*/ 2396358 h 2554013"/>
              <a:gd name="connsiteX34" fmla="*/ 1529255 w 2885090"/>
              <a:gd name="connsiteY34" fmla="*/ 2459420 h 2554013"/>
              <a:gd name="connsiteX35" fmla="*/ 1797269 w 2885090"/>
              <a:gd name="connsiteY35" fmla="*/ 2443655 h 2554013"/>
              <a:gd name="connsiteX36" fmla="*/ 1860331 w 2885090"/>
              <a:gd name="connsiteY36" fmla="*/ 2364827 h 2554013"/>
              <a:gd name="connsiteX37" fmla="*/ 1891862 w 2885090"/>
              <a:gd name="connsiteY37" fmla="*/ 2317531 h 2554013"/>
              <a:gd name="connsiteX38" fmla="*/ 1939159 w 2885090"/>
              <a:gd name="connsiteY38" fmla="*/ 2159876 h 2554013"/>
              <a:gd name="connsiteX39" fmla="*/ 1923393 w 2885090"/>
              <a:gd name="connsiteY39" fmla="*/ 1655379 h 2554013"/>
              <a:gd name="connsiteX40" fmla="*/ 1891862 w 2885090"/>
              <a:gd name="connsiteY40" fmla="*/ 1513489 h 2554013"/>
              <a:gd name="connsiteX41" fmla="*/ 1860331 w 2885090"/>
              <a:gd name="connsiteY41" fmla="*/ 1387365 h 2554013"/>
              <a:gd name="connsiteX42" fmla="*/ 1844566 w 2885090"/>
              <a:gd name="connsiteY42" fmla="*/ 1292772 h 2554013"/>
              <a:gd name="connsiteX43" fmla="*/ 1828800 w 2885090"/>
              <a:gd name="connsiteY43" fmla="*/ 1229710 h 2554013"/>
              <a:gd name="connsiteX44" fmla="*/ 1844566 w 2885090"/>
              <a:gd name="connsiteY44" fmla="*/ 299544 h 2554013"/>
              <a:gd name="connsiteX45" fmla="*/ 1876097 w 2885090"/>
              <a:gd name="connsiteY45" fmla="*/ 189186 h 2554013"/>
              <a:gd name="connsiteX46" fmla="*/ 1923393 w 2885090"/>
              <a:gd name="connsiteY46" fmla="*/ 141889 h 2554013"/>
              <a:gd name="connsiteX47" fmla="*/ 1954924 w 2885090"/>
              <a:gd name="connsiteY47" fmla="*/ 94593 h 2554013"/>
              <a:gd name="connsiteX48" fmla="*/ 2065283 w 2885090"/>
              <a:gd name="connsiteY48" fmla="*/ 47296 h 2554013"/>
              <a:gd name="connsiteX49" fmla="*/ 2144111 w 2885090"/>
              <a:gd name="connsiteY49" fmla="*/ 63062 h 2554013"/>
              <a:gd name="connsiteX50" fmla="*/ 2159876 w 2885090"/>
              <a:gd name="connsiteY50" fmla="*/ 110358 h 2554013"/>
              <a:gd name="connsiteX51" fmla="*/ 2222938 w 2885090"/>
              <a:gd name="connsiteY51" fmla="*/ 204951 h 2554013"/>
              <a:gd name="connsiteX52" fmla="*/ 2254469 w 2885090"/>
              <a:gd name="connsiteY52" fmla="*/ 252248 h 2554013"/>
              <a:gd name="connsiteX53" fmla="*/ 2301766 w 2885090"/>
              <a:gd name="connsiteY53" fmla="*/ 409903 h 2554013"/>
              <a:gd name="connsiteX54" fmla="*/ 2286000 w 2885090"/>
              <a:gd name="connsiteY54" fmla="*/ 1639613 h 2554013"/>
              <a:gd name="connsiteX55" fmla="*/ 2270235 w 2885090"/>
              <a:gd name="connsiteY55" fmla="*/ 1702676 h 2554013"/>
              <a:gd name="connsiteX56" fmla="*/ 2254469 w 2885090"/>
              <a:gd name="connsiteY56" fmla="*/ 1970689 h 2554013"/>
              <a:gd name="connsiteX57" fmla="*/ 2270235 w 2885090"/>
              <a:gd name="connsiteY57" fmla="*/ 2459420 h 2554013"/>
              <a:gd name="connsiteX58" fmla="*/ 2333297 w 2885090"/>
              <a:gd name="connsiteY58" fmla="*/ 2506717 h 2554013"/>
              <a:gd name="connsiteX59" fmla="*/ 2443655 w 2885090"/>
              <a:gd name="connsiteY59" fmla="*/ 2554013 h 2554013"/>
              <a:gd name="connsiteX60" fmla="*/ 2554014 w 2885090"/>
              <a:gd name="connsiteY60" fmla="*/ 2538248 h 2554013"/>
              <a:gd name="connsiteX61" fmla="*/ 2617076 w 2885090"/>
              <a:gd name="connsiteY61" fmla="*/ 2506717 h 2554013"/>
              <a:gd name="connsiteX62" fmla="*/ 2664373 w 2885090"/>
              <a:gd name="connsiteY62" fmla="*/ 2490951 h 2554013"/>
              <a:gd name="connsiteX63" fmla="*/ 2695904 w 2885090"/>
              <a:gd name="connsiteY63" fmla="*/ 2443655 h 2554013"/>
              <a:gd name="connsiteX64" fmla="*/ 2822028 w 2885090"/>
              <a:gd name="connsiteY64" fmla="*/ 2333296 h 2554013"/>
              <a:gd name="connsiteX65" fmla="*/ 2853559 w 2885090"/>
              <a:gd name="connsiteY65" fmla="*/ 2270234 h 2554013"/>
              <a:gd name="connsiteX66" fmla="*/ 2885090 w 2885090"/>
              <a:gd name="connsiteY66" fmla="*/ 2096813 h 2554013"/>
              <a:gd name="connsiteX67" fmla="*/ 2869324 w 2885090"/>
              <a:gd name="connsiteY67" fmla="*/ 1655379 h 2554013"/>
              <a:gd name="connsiteX68" fmla="*/ 2837793 w 2885090"/>
              <a:gd name="connsiteY68" fmla="*/ 1245476 h 2554013"/>
              <a:gd name="connsiteX69" fmla="*/ 2837793 w 2885090"/>
              <a:gd name="connsiteY69" fmla="*/ 488731 h 255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885090" h="2554013">
                <a:moveTo>
                  <a:pt x="0" y="31531"/>
                </a:moveTo>
                <a:cubicBezTo>
                  <a:pt x="5255" y="47296"/>
                  <a:pt x="15535" y="62210"/>
                  <a:pt x="15766" y="78827"/>
                </a:cubicBezTo>
                <a:cubicBezTo>
                  <a:pt x="26057" y="819754"/>
                  <a:pt x="21311" y="1560838"/>
                  <a:pt x="31531" y="2301765"/>
                </a:cubicBezTo>
                <a:cubicBezTo>
                  <a:pt x="31830" y="2323431"/>
                  <a:pt x="41344" y="2343993"/>
                  <a:pt x="47297" y="2364827"/>
                </a:cubicBezTo>
                <a:cubicBezTo>
                  <a:pt x="51862" y="2380806"/>
                  <a:pt x="49539" y="2402465"/>
                  <a:pt x="63062" y="2412124"/>
                </a:cubicBezTo>
                <a:cubicBezTo>
                  <a:pt x="90108" y="2431443"/>
                  <a:pt x="126124" y="2433145"/>
                  <a:pt x="157655" y="2443655"/>
                </a:cubicBezTo>
                <a:cubicBezTo>
                  <a:pt x="240201" y="2471170"/>
                  <a:pt x="188510" y="2457071"/>
                  <a:pt x="315311" y="2475186"/>
                </a:cubicBezTo>
                <a:cubicBezTo>
                  <a:pt x="336332" y="2469931"/>
                  <a:pt x="364502" y="2476066"/>
                  <a:pt x="378373" y="2459420"/>
                </a:cubicBezTo>
                <a:cubicBezTo>
                  <a:pt x="395527" y="2438835"/>
                  <a:pt x="389345" y="2406957"/>
                  <a:pt x="394138" y="2380593"/>
                </a:cubicBezTo>
                <a:cubicBezTo>
                  <a:pt x="399856" y="2349143"/>
                  <a:pt x="405939" y="2317719"/>
                  <a:pt x="409904" y="2286000"/>
                </a:cubicBezTo>
                <a:cubicBezTo>
                  <a:pt x="431766" y="2111102"/>
                  <a:pt x="431746" y="2006804"/>
                  <a:pt x="441435" y="1813034"/>
                </a:cubicBezTo>
                <a:cubicBezTo>
                  <a:pt x="446690" y="1229710"/>
                  <a:pt x="446967" y="646320"/>
                  <a:pt x="457200" y="63062"/>
                </a:cubicBezTo>
                <a:cubicBezTo>
                  <a:pt x="458189" y="6677"/>
                  <a:pt x="477232" y="14343"/>
                  <a:pt x="520262" y="0"/>
                </a:cubicBezTo>
                <a:cubicBezTo>
                  <a:pt x="546538" y="5255"/>
                  <a:pt x="574000" y="6356"/>
                  <a:pt x="599090" y="15765"/>
                </a:cubicBezTo>
                <a:cubicBezTo>
                  <a:pt x="635526" y="29428"/>
                  <a:pt x="662502" y="59909"/>
                  <a:pt x="677917" y="94593"/>
                </a:cubicBezTo>
                <a:cubicBezTo>
                  <a:pt x="691416" y="124965"/>
                  <a:pt x="698938" y="157655"/>
                  <a:pt x="709448" y="189186"/>
                </a:cubicBezTo>
                <a:lnTo>
                  <a:pt x="725214" y="236482"/>
                </a:lnTo>
                <a:lnTo>
                  <a:pt x="740980" y="283779"/>
                </a:lnTo>
                <a:cubicBezTo>
                  <a:pt x="746235" y="325820"/>
                  <a:pt x="756131" y="367539"/>
                  <a:pt x="756745" y="409903"/>
                </a:cubicBezTo>
                <a:cubicBezTo>
                  <a:pt x="766645" y="1093024"/>
                  <a:pt x="720510" y="1778209"/>
                  <a:pt x="772511" y="2459420"/>
                </a:cubicBezTo>
                <a:cubicBezTo>
                  <a:pt x="776133" y="2506869"/>
                  <a:pt x="867104" y="2469931"/>
                  <a:pt x="914400" y="2475186"/>
                </a:cubicBezTo>
                <a:cubicBezTo>
                  <a:pt x="951186" y="2469931"/>
                  <a:pt x="990802" y="2474512"/>
                  <a:pt x="1024759" y="2459420"/>
                </a:cubicBezTo>
                <a:cubicBezTo>
                  <a:pt x="1042074" y="2451725"/>
                  <a:pt x="1047816" y="2429071"/>
                  <a:pt x="1056290" y="2412124"/>
                </a:cubicBezTo>
                <a:cubicBezTo>
                  <a:pt x="1069533" y="2385638"/>
                  <a:pt x="1080246" y="2327013"/>
                  <a:pt x="1087821" y="2301765"/>
                </a:cubicBezTo>
                <a:cubicBezTo>
                  <a:pt x="1097372" y="2269930"/>
                  <a:pt x="1108842" y="2238703"/>
                  <a:pt x="1119352" y="2207172"/>
                </a:cubicBezTo>
                <a:lnTo>
                  <a:pt x="1135117" y="2159876"/>
                </a:lnTo>
                <a:cubicBezTo>
                  <a:pt x="1129862" y="1534510"/>
                  <a:pt x="1119352" y="909167"/>
                  <a:pt x="1119352" y="283779"/>
                </a:cubicBezTo>
                <a:cubicBezTo>
                  <a:pt x="1119352" y="140011"/>
                  <a:pt x="1087656" y="110441"/>
                  <a:pt x="1182414" y="63062"/>
                </a:cubicBezTo>
                <a:cubicBezTo>
                  <a:pt x="1197278" y="55630"/>
                  <a:pt x="1213945" y="52551"/>
                  <a:pt x="1229711" y="47296"/>
                </a:cubicBezTo>
                <a:cubicBezTo>
                  <a:pt x="1245476" y="52551"/>
                  <a:pt x="1264030" y="52681"/>
                  <a:pt x="1277007" y="63062"/>
                </a:cubicBezTo>
                <a:cubicBezTo>
                  <a:pt x="1297224" y="79235"/>
                  <a:pt x="1330268" y="156269"/>
                  <a:pt x="1340069" y="173420"/>
                </a:cubicBezTo>
                <a:cubicBezTo>
                  <a:pt x="1371956" y="229223"/>
                  <a:pt x="1373380" y="207409"/>
                  <a:pt x="1387366" y="268013"/>
                </a:cubicBezTo>
                <a:cubicBezTo>
                  <a:pt x="1399417" y="320233"/>
                  <a:pt x="1418897" y="425669"/>
                  <a:pt x="1418897" y="425669"/>
                </a:cubicBezTo>
                <a:cubicBezTo>
                  <a:pt x="1424152" y="1082565"/>
                  <a:pt x="1399068" y="1740406"/>
                  <a:pt x="1434662" y="2396358"/>
                </a:cubicBezTo>
                <a:cubicBezTo>
                  <a:pt x="1436715" y="2434198"/>
                  <a:pt x="1529255" y="2459420"/>
                  <a:pt x="1529255" y="2459420"/>
                </a:cubicBezTo>
                <a:cubicBezTo>
                  <a:pt x="1618593" y="2454165"/>
                  <a:pt x="1708767" y="2456930"/>
                  <a:pt x="1797269" y="2443655"/>
                </a:cubicBezTo>
                <a:cubicBezTo>
                  <a:pt x="1854733" y="2435036"/>
                  <a:pt x="1841785" y="2401920"/>
                  <a:pt x="1860331" y="2364827"/>
                </a:cubicBezTo>
                <a:cubicBezTo>
                  <a:pt x="1868805" y="2347880"/>
                  <a:pt x="1884167" y="2334846"/>
                  <a:pt x="1891862" y="2317531"/>
                </a:cubicBezTo>
                <a:cubicBezTo>
                  <a:pt x="1913794" y="2268185"/>
                  <a:pt x="1926057" y="2212284"/>
                  <a:pt x="1939159" y="2159876"/>
                </a:cubicBezTo>
                <a:cubicBezTo>
                  <a:pt x="1933904" y="1991710"/>
                  <a:pt x="1932236" y="1823394"/>
                  <a:pt x="1923393" y="1655379"/>
                </a:cubicBezTo>
                <a:cubicBezTo>
                  <a:pt x="1917608" y="1545469"/>
                  <a:pt x="1911128" y="1590552"/>
                  <a:pt x="1891862" y="1513489"/>
                </a:cubicBezTo>
                <a:lnTo>
                  <a:pt x="1860331" y="1387365"/>
                </a:lnTo>
                <a:cubicBezTo>
                  <a:pt x="1855076" y="1355834"/>
                  <a:pt x="1850835" y="1324117"/>
                  <a:pt x="1844566" y="1292772"/>
                </a:cubicBezTo>
                <a:cubicBezTo>
                  <a:pt x="1840317" y="1271525"/>
                  <a:pt x="1828800" y="1251378"/>
                  <a:pt x="1828800" y="1229710"/>
                </a:cubicBezTo>
                <a:cubicBezTo>
                  <a:pt x="1828800" y="919610"/>
                  <a:pt x="1834727" y="609488"/>
                  <a:pt x="1844566" y="299544"/>
                </a:cubicBezTo>
                <a:cubicBezTo>
                  <a:pt x="1844741" y="294022"/>
                  <a:pt x="1868527" y="200541"/>
                  <a:pt x="1876097" y="189186"/>
                </a:cubicBezTo>
                <a:cubicBezTo>
                  <a:pt x="1888464" y="170635"/>
                  <a:pt x="1909120" y="159017"/>
                  <a:pt x="1923393" y="141889"/>
                </a:cubicBezTo>
                <a:cubicBezTo>
                  <a:pt x="1935523" y="127333"/>
                  <a:pt x="1940368" y="106723"/>
                  <a:pt x="1954924" y="94593"/>
                </a:cubicBezTo>
                <a:cubicBezTo>
                  <a:pt x="1980899" y="72947"/>
                  <a:pt x="2032426" y="58249"/>
                  <a:pt x="2065283" y="47296"/>
                </a:cubicBezTo>
                <a:cubicBezTo>
                  <a:pt x="2091559" y="52551"/>
                  <a:pt x="2121815" y="48198"/>
                  <a:pt x="2144111" y="63062"/>
                </a:cubicBezTo>
                <a:cubicBezTo>
                  <a:pt x="2157938" y="72280"/>
                  <a:pt x="2151806" y="95831"/>
                  <a:pt x="2159876" y="110358"/>
                </a:cubicBezTo>
                <a:cubicBezTo>
                  <a:pt x="2178280" y="143485"/>
                  <a:pt x="2201917" y="173420"/>
                  <a:pt x="2222938" y="204951"/>
                </a:cubicBezTo>
                <a:cubicBezTo>
                  <a:pt x="2233448" y="220717"/>
                  <a:pt x="2248477" y="234272"/>
                  <a:pt x="2254469" y="252248"/>
                </a:cubicBezTo>
                <a:cubicBezTo>
                  <a:pt x="2292852" y="367397"/>
                  <a:pt x="2277939" y="314597"/>
                  <a:pt x="2301766" y="409903"/>
                </a:cubicBezTo>
                <a:cubicBezTo>
                  <a:pt x="2296511" y="819806"/>
                  <a:pt x="2295995" y="1229798"/>
                  <a:pt x="2286000" y="1639613"/>
                </a:cubicBezTo>
                <a:cubicBezTo>
                  <a:pt x="2285472" y="1661274"/>
                  <a:pt x="2272289" y="1681106"/>
                  <a:pt x="2270235" y="1702676"/>
                </a:cubicBezTo>
                <a:cubicBezTo>
                  <a:pt x="2261750" y="1791765"/>
                  <a:pt x="2259724" y="1881351"/>
                  <a:pt x="2254469" y="1970689"/>
                </a:cubicBezTo>
                <a:cubicBezTo>
                  <a:pt x="2259724" y="2133599"/>
                  <a:pt x="2246520" y="2298159"/>
                  <a:pt x="2270235" y="2459420"/>
                </a:cubicBezTo>
                <a:cubicBezTo>
                  <a:pt x="2274058" y="2485416"/>
                  <a:pt x="2311015" y="2492791"/>
                  <a:pt x="2333297" y="2506717"/>
                </a:cubicBezTo>
                <a:cubicBezTo>
                  <a:pt x="2377826" y="2534548"/>
                  <a:pt x="2397678" y="2538688"/>
                  <a:pt x="2443655" y="2554013"/>
                </a:cubicBezTo>
                <a:cubicBezTo>
                  <a:pt x="2480441" y="2548758"/>
                  <a:pt x="2518164" y="2548025"/>
                  <a:pt x="2554014" y="2538248"/>
                </a:cubicBezTo>
                <a:cubicBezTo>
                  <a:pt x="2576688" y="2532064"/>
                  <a:pt x="2595474" y="2515975"/>
                  <a:pt x="2617076" y="2506717"/>
                </a:cubicBezTo>
                <a:cubicBezTo>
                  <a:pt x="2632351" y="2500171"/>
                  <a:pt x="2648607" y="2496206"/>
                  <a:pt x="2664373" y="2490951"/>
                </a:cubicBezTo>
                <a:cubicBezTo>
                  <a:pt x="2674883" y="2475186"/>
                  <a:pt x="2683774" y="2458211"/>
                  <a:pt x="2695904" y="2443655"/>
                </a:cubicBezTo>
                <a:cubicBezTo>
                  <a:pt x="2731452" y="2400997"/>
                  <a:pt x="2779430" y="2367374"/>
                  <a:pt x="2822028" y="2333296"/>
                </a:cubicBezTo>
                <a:cubicBezTo>
                  <a:pt x="2832538" y="2312275"/>
                  <a:pt x="2845307" y="2292239"/>
                  <a:pt x="2853559" y="2270234"/>
                </a:cubicBezTo>
                <a:cubicBezTo>
                  <a:pt x="2870712" y="2224493"/>
                  <a:pt x="2879336" y="2137089"/>
                  <a:pt x="2885090" y="2096813"/>
                </a:cubicBezTo>
                <a:cubicBezTo>
                  <a:pt x="2879835" y="1949668"/>
                  <a:pt x="2877491" y="1802391"/>
                  <a:pt x="2869324" y="1655379"/>
                </a:cubicBezTo>
                <a:cubicBezTo>
                  <a:pt x="2844178" y="1202749"/>
                  <a:pt x="2850611" y="2091442"/>
                  <a:pt x="2837793" y="1245476"/>
                </a:cubicBezTo>
                <a:cubicBezTo>
                  <a:pt x="2833971" y="993257"/>
                  <a:pt x="2837793" y="740979"/>
                  <a:pt x="2837793" y="488731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I/O interlock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2494" y="1173213"/>
            <a:ext cx="4044457" cy="4459288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I/O Interlock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/>
              <a:t>– Pages must sometimes be locked into memory</a:t>
            </a:r>
          </a:p>
          <a:p>
            <a:r>
              <a:rPr lang="en-US" altLang="zh-TW" sz="2800" dirty="0"/>
              <a:t>Consider </a:t>
            </a:r>
            <a:r>
              <a:rPr lang="en-US" altLang="zh-TW" sz="2800" dirty="0">
                <a:solidFill>
                  <a:srgbClr val="FF0000"/>
                </a:solidFill>
              </a:rPr>
              <a:t>I/O - Pages </a:t>
            </a:r>
            <a:r>
              <a:rPr lang="en-US" altLang="zh-TW" sz="2800" dirty="0"/>
              <a:t>that are used for copying a file from a device must be </a:t>
            </a:r>
            <a:r>
              <a:rPr lang="en-US" altLang="zh-TW" sz="2800" dirty="0">
                <a:solidFill>
                  <a:srgbClr val="FF0000"/>
                </a:solidFill>
              </a:rPr>
              <a:t>locked</a:t>
            </a:r>
            <a:r>
              <a:rPr lang="en-US" altLang="zh-TW" sz="2800" dirty="0"/>
              <a:t> from being selected for eviction</a:t>
            </a:r>
            <a:r>
              <a:rPr lang="zh-TW" altLang="en-US" sz="2800" dirty="0"/>
              <a:t>逐出</a:t>
            </a:r>
            <a:r>
              <a:rPr lang="en-US" altLang="zh-TW" sz="2800" dirty="0"/>
              <a:t>,</a:t>
            </a:r>
            <a:r>
              <a:rPr lang="zh-TW" altLang="en-US" sz="2800" dirty="0"/>
              <a:t>收回</a:t>
            </a:r>
            <a:r>
              <a:rPr lang="en-US" altLang="zh-TW" sz="2800" dirty="0"/>
              <a:t> by a page replacement algorithm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7970" y="1576550"/>
            <a:ext cx="3765125" cy="4362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Operating System Examples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435100"/>
            <a:ext cx="7351712" cy="4483100"/>
          </a:xfrm>
        </p:spPr>
        <p:txBody>
          <a:bodyPr/>
          <a:lstStyle/>
          <a:p>
            <a:r>
              <a:rPr lang="en-US" altLang="zh-TW" sz="2800"/>
              <a:t>Windows XP</a:t>
            </a:r>
          </a:p>
          <a:p>
            <a:r>
              <a:rPr lang="en-US" altLang="zh-TW" sz="2800"/>
              <a:t>Solaris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965200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Shared Library Using Virtual Memory</a:t>
            </a:r>
          </a:p>
        </p:txBody>
      </p:sp>
      <p:pic>
        <p:nvPicPr>
          <p:cNvPr id="1024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5538" y="1273175"/>
            <a:ext cx="6770687" cy="44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925612" y="2506719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Windows XP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5788" y="962025"/>
            <a:ext cx="8229600" cy="4530725"/>
          </a:xfrm>
        </p:spPr>
        <p:txBody>
          <a:bodyPr/>
          <a:lstStyle/>
          <a:p>
            <a:r>
              <a:rPr lang="en-US" altLang="zh-TW" sz="2400" dirty="0"/>
              <a:t>Uses </a:t>
            </a:r>
            <a:r>
              <a:rPr lang="en-US" altLang="zh-TW" sz="2400" b="1" dirty="0">
                <a:solidFill>
                  <a:srgbClr val="FF0000"/>
                </a:solidFill>
              </a:rPr>
              <a:t>demand paging with clustering</a:t>
            </a:r>
            <a:r>
              <a:rPr lang="en-US" altLang="zh-TW" sz="2400" dirty="0"/>
              <a:t>. </a:t>
            </a:r>
            <a:r>
              <a:rPr lang="en-US" altLang="zh-TW" sz="2400" dirty="0">
                <a:solidFill>
                  <a:srgbClr val="FF0000"/>
                </a:solidFill>
              </a:rPr>
              <a:t>Clustering brings in pages surrounding the faulting page</a:t>
            </a:r>
          </a:p>
          <a:p>
            <a:r>
              <a:rPr lang="en-US" altLang="zh-TW" sz="2400" dirty="0"/>
              <a:t>Processes are assigned </a:t>
            </a:r>
            <a:r>
              <a:rPr lang="en-US" altLang="zh-TW" sz="2400" b="1" dirty="0">
                <a:solidFill>
                  <a:srgbClr val="3366FF"/>
                </a:solidFill>
              </a:rPr>
              <a:t>working set minimum</a:t>
            </a:r>
            <a:r>
              <a:rPr lang="en-US" altLang="zh-TW" sz="2400" dirty="0">
                <a:solidFill>
                  <a:srgbClr val="3366FF"/>
                </a:solidFill>
              </a:rPr>
              <a:t> </a:t>
            </a:r>
            <a:r>
              <a:rPr lang="en-US" altLang="zh-TW" sz="2400" dirty="0"/>
              <a:t>and </a:t>
            </a:r>
            <a:r>
              <a:rPr lang="en-US" altLang="zh-TW" sz="2400" b="1" dirty="0">
                <a:solidFill>
                  <a:srgbClr val="3366FF"/>
                </a:solidFill>
              </a:rPr>
              <a:t>working set maximum</a:t>
            </a:r>
            <a:endParaRPr lang="en-US" altLang="zh-TW" sz="2400" dirty="0">
              <a:solidFill>
                <a:srgbClr val="3366FF"/>
              </a:solidFill>
            </a:endParaRPr>
          </a:p>
          <a:p>
            <a:r>
              <a:rPr lang="en-US" altLang="zh-TW" sz="2400" dirty="0">
                <a:solidFill>
                  <a:srgbClr val="002060"/>
                </a:solidFill>
              </a:rPr>
              <a:t>Working set minimum </a:t>
            </a:r>
            <a:r>
              <a:rPr lang="en-US" altLang="zh-TW" sz="2400" dirty="0"/>
              <a:t>is the minimum number of pages the process is guaranteed to have in memory</a:t>
            </a:r>
          </a:p>
          <a:p>
            <a:r>
              <a:rPr lang="en-US" altLang="zh-TW" sz="2400" dirty="0"/>
              <a:t>A process may be assigned as many pages up to its working set maximum</a:t>
            </a:r>
          </a:p>
          <a:p>
            <a:r>
              <a:rPr lang="en-US" altLang="zh-TW" sz="2400" dirty="0"/>
              <a:t>When the amount of free memory in the system falls below a threshold, </a:t>
            </a:r>
            <a:r>
              <a:rPr lang="en-US" altLang="zh-TW" sz="2400" b="1" dirty="0">
                <a:solidFill>
                  <a:srgbClr val="3366FF"/>
                </a:solidFill>
              </a:rPr>
              <a:t>automatic working set trimming</a:t>
            </a:r>
            <a:r>
              <a:rPr lang="en-US" altLang="zh-TW" sz="2400" dirty="0">
                <a:solidFill>
                  <a:srgbClr val="3366FF"/>
                </a:solidFill>
              </a:rPr>
              <a:t> </a:t>
            </a:r>
            <a:r>
              <a:rPr lang="en-US" altLang="zh-TW" sz="2400" dirty="0"/>
              <a:t>is performed to restore the amount of free memory</a:t>
            </a:r>
          </a:p>
          <a:p>
            <a:r>
              <a:rPr lang="en-US" altLang="zh-TW" sz="2400" dirty="0"/>
              <a:t>Working set trimming removes pages from processes that have pages in excess of their working set minimum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Solaris 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1012825"/>
            <a:ext cx="8370888" cy="4530725"/>
          </a:xfrm>
        </p:spPr>
        <p:txBody>
          <a:bodyPr/>
          <a:lstStyle/>
          <a:p>
            <a:r>
              <a:rPr lang="en-US" altLang="zh-TW" sz="2400" dirty="0"/>
              <a:t>Maintains a list of free pages(</a:t>
            </a:r>
            <a:r>
              <a:rPr lang="zh-TW" altLang="en-US" sz="2400" dirty="0"/>
              <a:t>空的記憶體</a:t>
            </a:r>
            <a:r>
              <a:rPr lang="en-US" altLang="zh-TW" sz="2400" dirty="0"/>
              <a:t>) to assign faulting processes (threads)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Lotsfree</a:t>
            </a:r>
            <a:r>
              <a:rPr lang="en-US" altLang="zh-TW" sz="2400" dirty="0"/>
              <a:t> – threshold parameter (amount of free memory, usually 1/64 of the physical memory) to begin </a:t>
            </a:r>
            <a:r>
              <a:rPr lang="en-US" altLang="zh-TW" sz="2400" dirty="0">
                <a:solidFill>
                  <a:srgbClr val="FF0000"/>
                </a:solidFill>
              </a:rPr>
              <a:t>paging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Desfree</a:t>
            </a:r>
            <a:r>
              <a:rPr lang="en-US" altLang="zh-TW" sz="2400" dirty="0"/>
              <a:t> – threshold parameter to </a:t>
            </a:r>
            <a:r>
              <a:rPr lang="en-US" altLang="zh-TW" sz="2400" dirty="0">
                <a:solidFill>
                  <a:srgbClr val="FF0000"/>
                </a:solidFill>
              </a:rPr>
              <a:t>increasing paging </a:t>
            </a:r>
            <a:r>
              <a:rPr lang="en-US" altLang="zh-TW" sz="2400" dirty="0"/>
              <a:t>(from 4 times to 100 times/sec)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Minfree</a:t>
            </a:r>
            <a:r>
              <a:rPr lang="en-US" altLang="zh-TW" sz="2400" dirty="0"/>
              <a:t> – threshold parameter to begin </a:t>
            </a:r>
            <a:r>
              <a:rPr lang="en-US" altLang="zh-TW" sz="2400" dirty="0">
                <a:solidFill>
                  <a:srgbClr val="FF0000"/>
                </a:solidFill>
              </a:rPr>
              <a:t>swapping</a:t>
            </a:r>
            <a:r>
              <a:rPr lang="en-US" altLang="zh-TW" sz="2400" dirty="0"/>
              <a:t> processes, thereby freeing all pages allocated to the swapped processes.    swap out </a:t>
            </a:r>
            <a:r>
              <a:rPr lang="zh-TW" altLang="en-US" dirty="0"/>
              <a:t>放到硬碟 暫停執行</a:t>
            </a:r>
            <a:endParaRPr lang="en-US" altLang="zh-TW" sz="2400" dirty="0"/>
          </a:p>
          <a:p>
            <a:r>
              <a:rPr lang="en-US" altLang="zh-TW" sz="2400" dirty="0"/>
              <a:t>Paging is performed by </a:t>
            </a:r>
            <a:r>
              <a:rPr lang="en-US" altLang="zh-TW" sz="2400" b="1" i="1" dirty="0" err="1">
                <a:solidFill>
                  <a:srgbClr val="FF0000"/>
                </a:solidFill>
              </a:rPr>
              <a:t>pageout</a:t>
            </a:r>
            <a:r>
              <a:rPr lang="en-US" altLang="zh-TW" sz="2400" dirty="0"/>
              <a:t> process</a:t>
            </a:r>
          </a:p>
          <a:p>
            <a:r>
              <a:rPr lang="en-US" altLang="zh-TW" sz="2400" dirty="0" err="1"/>
              <a:t>Pageout</a:t>
            </a:r>
            <a:r>
              <a:rPr lang="en-US" altLang="zh-TW" sz="2400" dirty="0"/>
              <a:t> scans pages (four times per second) using modified clock algorithm (</a:t>
            </a:r>
            <a:r>
              <a:rPr lang="en-US" altLang="zh-TW" sz="2400" dirty="0">
                <a:solidFill>
                  <a:srgbClr val="FF0000"/>
                </a:solidFill>
              </a:rPr>
              <a:t>two hands</a:t>
            </a:r>
            <a:r>
              <a:rPr lang="en-US" altLang="zh-TW" sz="2400" dirty="0"/>
              <a:t>)</a:t>
            </a:r>
          </a:p>
          <a:p>
            <a:endParaRPr lang="en-US" altLang="zh-TW" sz="2400" dirty="0"/>
          </a:p>
          <a:p>
            <a:pPr>
              <a:buFont typeface="Monotype Sorts" charset="2"/>
              <a:buNone/>
            </a:pPr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Solaris 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9660" y="1012825"/>
            <a:ext cx="8456612" cy="4530725"/>
          </a:xfrm>
        </p:spPr>
        <p:txBody>
          <a:bodyPr/>
          <a:lstStyle/>
          <a:p>
            <a:pPr lvl="1"/>
            <a:r>
              <a:rPr lang="en-US" altLang="zh-TW" sz="2400" dirty="0"/>
              <a:t>The </a:t>
            </a:r>
            <a:r>
              <a:rPr lang="en-US" altLang="zh-TW" sz="2400" dirty="0">
                <a:solidFill>
                  <a:srgbClr val="FF0000"/>
                </a:solidFill>
              </a:rPr>
              <a:t>front hand </a:t>
            </a:r>
            <a:r>
              <a:rPr lang="en-US" altLang="zh-TW" sz="2400" dirty="0"/>
              <a:t>scans the pages and sets the ref bit to 0</a:t>
            </a:r>
          </a:p>
          <a:p>
            <a:pPr lvl="1"/>
            <a:r>
              <a:rPr lang="en-US" altLang="zh-TW" sz="2400" dirty="0"/>
              <a:t>The </a:t>
            </a:r>
            <a:r>
              <a:rPr lang="en-US" altLang="zh-TW" sz="2400" dirty="0">
                <a:solidFill>
                  <a:srgbClr val="FF0000"/>
                </a:solidFill>
              </a:rPr>
              <a:t>back hand </a:t>
            </a:r>
            <a:r>
              <a:rPr lang="en-US" altLang="zh-TW" sz="2400" dirty="0"/>
              <a:t>checks and appends each page with ref bit still equals 0 to the free list.</a:t>
            </a:r>
          </a:p>
          <a:p>
            <a:pPr lvl="1"/>
            <a:r>
              <a:rPr lang="en-US" altLang="zh-TW" sz="2400" b="1" dirty="0" err="1">
                <a:solidFill>
                  <a:srgbClr val="FF0000"/>
                </a:solidFill>
              </a:rPr>
              <a:t>Handspread</a:t>
            </a:r>
            <a:r>
              <a:rPr lang="en-US" altLang="zh-TW" sz="2400" dirty="0"/>
              <a:t>: the distance (in pages) between the two hands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Scanrate</a:t>
            </a:r>
            <a:r>
              <a:rPr lang="en-US" altLang="zh-TW" sz="2400" b="1" dirty="0">
                <a:solidFill>
                  <a:srgbClr val="FF0000"/>
                </a:solidFill>
              </a:rPr>
              <a:t> </a:t>
            </a:r>
            <a:r>
              <a:rPr lang="en-US" altLang="zh-TW" sz="2400" dirty="0"/>
              <a:t>is the rate at which pages are scanned. This ranges from </a:t>
            </a:r>
            <a:r>
              <a:rPr lang="en-US" altLang="zh-TW" sz="2400" b="1" i="1" dirty="0" err="1">
                <a:solidFill>
                  <a:srgbClr val="FF0000"/>
                </a:solidFill>
              </a:rPr>
              <a:t>slowscan</a:t>
            </a:r>
            <a:r>
              <a:rPr lang="en-US" altLang="zh-TW" sz="2400" i="1" dirty="0"/>
              <a:t> (100 pages/sec)</a:t>
            </a:r>
            <a:r>
              <a:rPr lang="en-US" altLang="zh-TW" sz="2400" dirty="0"/>
              <a:t> to </a:t>
            </a:r>
            <a:r>
              <a:rPr lang="en-US" altLang="zh-TW" sz="2400" b="1" i="1" dirty="0" err="1">
                <a:solidFill>
                  <a:srgbClr val="FF0000"/>
                </a:solidFill>
              </a:rPr>
              <a:t>fastscan</a:t>
            </a:r>
            <a:r>
              <a:rPr lang="en-US" altLang="zh-TW" sz="2400" i="1" dirty="0"/>
              <a:t> (up to 8192 pages/sec)</a:t>
            </a:r>
            <a:endParaRPr lang="en-US" altLang="zh-TW" sz="2400" dirty="0"/>
          </a:p>
          <a:p>
            <a:r>
              <a:rPr lang="en-US" altLang="zh-TW" sz="2400" dirty="0"/>
              <a:t>The amount of time between the two hands depends on </a:t>
            </a:r>
            <a:r>
              <a:rPr lang="en-US" altLang="zh-TW" sz="2400" dirty="0" err="1"/>
              <a:t>scanrate</a:t>
            </a:r>
            <a:r>
              <a:rPr lang="en-US" altLang="zh-TW" sz="2400" dirty="0"/>
              <a:t> and </a:t>
            </a:r>
            <a:r>
              <a:rPr lang="en-US" altLang="zh-TW" sz="2400" dirty="0" err="1"/>
              <a:t>handspread</a:t>
            </a:r>
            <a:r>
              <a:rPr lang="en-US" altLang="zh-TW" sz="2400" dirty="0"/>
              <a:t>. For </a:t>
            </a:r>
            <a:r>
              <a:rPr lang="en-US" altLang="zh-TW" sz="2400" dirty="0" err="1"/>
              <a:t>scanrate</a:t>
            </a:r>
            <a:r>
              <a:rPr lang="en-US" altLang="zh-TW" sz="2400" dirty="0"/>
              <a:t> = 100/sec, </a:t>
            </a:r>
            <a:r>
              <a:rPr lang="en-US" altLang="zh-TW" sz="2400" dirty="0" err="1"/>
              <a:t>handspread</a:t>
            </a:r>
            <a:r>
              <a:rPr lang="en-US" altLang="zh-TW" sz="2400" dirty="0"/>
              <a:t> = 1000 pages, we have 10 sec.   </a:t>
            </a:r>
            <a:r>
              <a:rPr lang="en-US" altLang="zh-TW" dirty="0"/>
              <a:t>ok</a:t>
            </a:r>
            <a:endParaRPr lang="en-US" altLang="zh-TW" sz="2400" dirty="0"/>
          </a:p>
          <a:p>
            <a:r>
              <a:rPr lang="en-US" altLang="zh-TW" sz="2400" dirty="0" err="1"/>
              <a:t>Pageout</a:t>
            </a:r>
            <a:r>
              <a:rPr lang="en-US" altLang="zh-TW" sz="2400" dirty="0"/>
              <a:t> is called more frequently depending upon the amount of free memory available   ok</a:t>
            </a:r>
          </a:p>
          <a:p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Solaris 2 Page Scanner</a:t>
            </a:r>
          </a:p>
        </p:txBody>
      </p:sp>
      <p:pic>
        <p:nvPicPr>
          <p:cNvPr id="77827" name="Picture 4"/>
          <p:cNvPicPr>
            <a:picLocks noChangeAspect="1" noChangeArrowheads="1"/>
          </p:cNvPicPr>
          <p:nvPr/>
        </p:nvPicPr>
        <p:blipFill>
          <a:blip r:embed="rId3"/>
          <a:srcRect l="923" t="6061" r="923" b="6061"/>
          <a:stretch>
            <a:fillRect/>
          </a:stretch>
        </p:blipFill>
        <p:spPr bwMode="auto">
          <a:xfrm>
            <a:off x="524751" y="1135118"/>
            <a:ext cx="7955509" cy="5343252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968358" y="540757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235669" y="541808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2117835" y="542859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675331" y="3925614"/>
            <a:ext cx="2058768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begin paging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766984" y="4409093"/>
            <a:ext cx="2647344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begin swapping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 bwMode="auto">
          <a:xfrm flipH="1">
            <a:off x="7157545" y="5612524"/>
            <a:ext cx="1497724" cy="157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1" name="直線單箭頭接點 10"/>
          <p:cNvCxnSpPr/>
          <p:nvPr/>
        </p:nvCxnSpPr>
        <p:spPr bwMode="auto">
          <a:xfrm flipH="1" flipV="1">
            <a:off x="4409090" y="5638801"/>
            <a:ext cx="2748455" cy="525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直線單箭頭接點 13"/>
          <p:cNvCxnSpPr/>
          <p:nvPr/>
        </p:nvCxnSpPr>
        <p:spPr bwMode="auto">
          <a:xfrm flipH="1">
            <a:off x="2322787" y="5644055"/>
            <a:ext cx="2154620" cy="2102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3763949" y="4561493"/>
            <a:ext cx="2647344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Increasing  paging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38504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zh-TW" sz="5400" dirty="0"/>
              <a:t>End of Chapter 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Demand Paging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979488"/>
            <a:ext cx="8229600" cy="4530725"/>
          </a:xfrm>
        </p:spPr>
        <p:txBody>
          <a:bodyPr/>
          <a:lstStyle/>
          <a:p>
            <a:r>
              <a:rPr lang="en-US" altLang="zh-TW" sz="2400" dirty="0">
                <a:solidFill>
                  <a:srgbClr val="FF0000"/>
                </a:solidFill>
              </a:rPr>
              <a:t>Bring</a:t>
            </a:r>
            <a:r>
              <a:rPr lang="en-US" altLang="zh-TW" sz="2400" dirty="0"/>
              <a:t> a </a:t>
            </a:r>
            <a:r>
              <a:rPr lang="en-US" altLang="zh-TW" sz="2400" dirty="0">
                <a:solidFill>
                  <a:srgbClr val="FF0000"/>
                </a:solidFill>
              </a:rPr>
              <a:t>page into memory </a:t>
            </a:r>
            <a:r>
              <a:rPr lang="en-US" altLang="zh-TW" sz="2400" dirty="0"/>
              <a:t>only </a:t>
            </a:r>
            <a:r>
              <a:rPr lang="en-US" altLang="zh-TW" sz="2400" dirty="0">
                <a:solidFill>
                  <a:srgbClr val="FF0000"/>
                </a:solidFill>
              </a:rPr>
              <a:t>when it is needed(</a:t>
            </a:r>
            <a:r>
              <a:rPr lang="en-US" altLang="zh-TW" sz="2400" dirty="0" err="1">
                <a:solidFill>
                  <a:srgbClr val="FF0000"/>
                </a:solidFill>
              </a:rPr>
              <a:t>eg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  <a:r>
              <a:rPr lang="zh-TW" altLang="en-US" sz="2400" dirty="0">
                <a:solidFill>
                  <a:srgbClr val="FF0000"/>
                </a:solidFill>
              </a:rPr>
              <a:t>需要</a:t>
            </a:r>
            <a:r>
              <a:rPr lang="en-US" altLang="zh-TW" sz="2400" dirty="0">
                <a:solidFill>
                  <a:srgbClr val="FF0000"/>
                </a:solidFill>
              </a:rPr>
              <a:t>page</a:t>
            </a:r>
            <a:r>
              <a:rPr lang="zh-TW" altLang="en-US" sz="2400" dirty="0">
                <a:solidFill>
                  <a:srgbClr val="FF0000"/>
                </a:solidFill>
              </a:rPr>
              <a:t>裡的 </a:t>
            </a:r>
            <a:r>
              <a:rPr lang="en-US" altLang="zh-TW" dirty="0">
                <a:solidFill>
                  <a:srgbClr val="FF0000"/>
                </a:solidFill>
              </a:rPr>
              <a:t>data or instruction</a:t>
            </a:r>
            <a:r>
              <a:rPr lang="en-US" altLang="zh-TW" sz="24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zh-TW" sz="2400" dirty="0"/>
              <a:t>Less I/O needed</a:t>
            </a:r>
          </a:p>
          <a:p>
            <a:pPr lvl="1"/>
            <a:r>
              <a:rPr lang="en-US" altLang="zh-TW" sz="2400" dirty="0"/>
              <a:t>Less memory needed </a:t>
            </a:r>
          </a:p>
          <a:p>
            <a:pPr lvl="1"/>
            <a:r>
              <a:rPr lang="en-US" altLang="zh-TW" sz="2400" dirty="0"/>
              <a:t>Faster response  </a:t>
            </a:r>
            <a:r>
              <a:rPr lang="zh-TW" altLang="en-US" sz="2400" dirty="0"/>
              <a:t>只搬需要的少量   比較快花時少</a:t>
            </a:r>
            <a:endParaRPr lang="en-US" altLang="zh-TW" sz="2400" dirty="0"/>
          </a:p>
          <a:p>
            <a:pPr lvl="1"/>
            <a:r>
              <a:rPr lang="en-US" altLang="zh-TW" sz="2400" dirty="0"/>
              <a:t>More users   </a:t>
            </a:r>
            <a:r>
              <a:rPr lang="zh-TW" altLang="en-US" sz="2400" dirty="0"/>
              <a:t>可以放更多</a:t>
            </a:r>
            <a:r>
              <a:rPr lang="en-US" altLang="zh-TW" sz="2400" dirty="0"/>
              <a:t>proc</a:t>
            </a:r>
          </a:p>
          <a:p>
            <a:r>
              <a:rPr lang="en-US" altLang="zh-TW" sz="2400" dirty="0"/>
              <a:t>Page is needed </a:t>
            </a:r>
            <a:r>
              <a:rPr lang="en-US" altLang="zh-TW" sz="2400" dirty="0">
                <a:sym typeface="Symbol" charset="2"/>
              </a:rPr>
              <a:t> reference to it</a:t>
            </a:r>
          </a:p>
          <a:p>
            <a:pPr lvl="1"/>
            <a:r>
              <a:rPr lang="en-US" altLang="zh-TW" sz="2400" dirty="0"/>
              <a:t>invalid reference </a:t>
            </a:r>
            <a:r>
              <a:rPr lang="en-US" altLang="zh-TW" sz="2400" dirty="0">
                <a:sym typeface="Symbol" charset="2"/>
              </a:rPr>
              <a:t> abort  </a:t>
            </a:r>
          </a:p>
          <a:p>
            <a:pPr lvl="1"/>
            <a:r>
              <a:rPr lang="en-US" altLang="zh-TW" sz="2400" dirty="0">
                <a:sym typeface="Symbol" charset="2"/>
              </a:rPr>
              <a:t>not-in-memory  bring to memory</a:t>
            </a:r>
          </a:p>
          <a:p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Lazy swapper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搬動的程式</a:t>
            </a:r>
            <a:r>
              <a:rPr lang="en-US" altLang="zh-TW" sz="2400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sz="2400" dirty="0">
                <a:sym typeface="Symbol" charset="2"/>
              </a:rPr>
              <a:t>– never swaps a page into memory unless page will be </a:t>
            </a:r>
            <a:r>
              <a:rPr lang="en-US" altLang="zh-TW" sz="2400" dirty="0">
                <a:solidFill>
                  <a:srgbClr val="FF0000"/>
                </a:solidFill>
                <a:sym typeface="Symbol" charset="2"/>
              </a:rPr>
              <a:t>needed</a:t>
            </a:r>
          </a:p>
          <a:p>
            <a:pPr lvl="1"/>
            <a:r>
              <a:rPr lang="en-US" altLang="zh-TW" sz="2400" dirty="0">
                <a:sym typeface="Symbol" charset="2"/>
              </a:rPr>
              <a:t>Swapper that deals with pages is a 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pager</a:t>
            </a:r>
          </a:p>
          <a:p>
            <a:pPr lvl="1">
              <a:buFont typeface="Monotype Sorts" charset="2"/>
              <a:buNone/>
            </a:pPr>
            <a:endParaRPr lang="en-US" altLang="zh-TW" sz="2400" dirty="0">
              <a:sym typeface="Symbol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94196" y="110362"/>
            <a:ext cx="8350250" cy="844550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Transfer of a Paged Memory to Contiguous Disk Space</a:t>
            </a:r>
          </a:p>
        </p:txBody>
      </p:sp>
      <p:pic>
        <p:nvPicPr>
          <p:cNvPr id="1229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9475" y="1001970"/>
            <a:ext cx="6178331" cy="563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117020" y="4083268"/>
            <a:ext cx="1702677" cy="58332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591502" y="2585545"/>
            <a:ext cx="2196664" cy="54653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1_os-8">
  <a:themeElements>
    <a:clrScheme name="1_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1_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1_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26362</TotalTime>
  <Words>5152</Words>
  <Application>Microsoft Office PowerPoint</Application>
  <PresentationFormat>On-screen Show (4:3)</PresentationFormat>
  <Paragraphs>570</Paragraphs>
  <Slides>74</Slides>
  <Notes>74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6" baseType="lpstr">
      <vt:lpstr>Monotype Sorts</vt:lpstr>
      <vt:lpstr>Arial</vt:lpstr>
      <vt:lpstr>Candara</vt:lpstr>
      <vt:lpstr>Courier New</vt:lpstr>
      <vt:lpstr>Helvetica</vt:lpstr>
      <vt:lpstr>Times New Roman</vt:lpstr>
      <vt:lpstr>Verdana</vt:lpstr>
      <vt:lpstr>Webdings</vt:lpstr>
      <vt:lpstr>Wingdings</vt:lpstr>
      <vt:lpstr>1_os-8</vt:lpstr>
      <vt:lpstr>Equation</vt:lpstr>
      <vt:lpstr>方程式</vt:lpstr>
      <vt:lpstr>Chapter 9:   Virtual-Memory Management</vt:lpstr>
      <vt:lpstr>Chapter 9: Virtual-Memory Management</vt:lpstr>
      <vt:lpstr>Objectives</vt:lpstr>
      <vt:lpstr>Background</vt:lpstr>
      <vt:lpstr>Virtual Memory &gt; Physical Memory</vt:lpstr>
      <vt:lpstr>Virtual-address Space</vt:lpstr>
      <vt:lpstr>Shared Library Using Virtual Memory</vt:lpstr>
      <vt:lpstr>Demand Paging</vt:lpstr>
      <vt:lpstr>Transfer of a Paged Memory to Contiguous Disk Space</vt:lpstr>
      <vt:lpstr>Valid-Invalid Bit</vt:lpstr>
      <vt:lpstr>Page Table When Some Pages Are Not in Main Memory</vt:lpstr>
      <vt:lpstr>Page Fault</vt:lpstr>
      <vt:lpstr>Steps in Handling a Page Fault</vt:lpstr>
      <vt:lpstr>Performance of Demand Paging</vt:lpstr>
      <vt:lpstr>Demand Paging Example</vt:lpstr>
      <vt:lpstr>Process Creation</vt:lpstr>
      <vt:lpstr>Copy-on-Write</vt:lpstr>
      <vt:lpstr>Before Process 1 Modifies Page C</vt:lpstr>
      <vt:lpstr>After Process 1 Modifies Page C</vt:lpstr>
      <vt:lpstr>What happens if there is no free frame?</vt:lpstr>
      <vt:lpstr>Page Replacement</vt:lpstr>
      <vt:lpstr>Need For Page Replacement</vt:lpstr>
      <vt:lpstr>Basic Page Replacement</vt:lpstr>
      <vt:lpstr>Page Replacement</vt:lpstr>
      <vt:lpstr>Page Replacement Example</vt:lpstr>
      <vt:lpstr>Page Replacement Algorithms</vt:lpstr>
      <vt:lpstr>Graph of Page Faults Versus The Number of Frames</vt:lpstr>
      <vt:lpstr>First-In-First-Out (FIFO) Algorithm</vt:lpstr>
      <vt:lpstr>FIFO Page Replacement</vt:lpstr>
      <vt:lpstr>FIFO Illustrating Belady’s Anomaly</vt:lpstr>
      <vt:lpstr>Optimal Algorithm</vt:lpstr>
      <vt:lpstr>Optimal Page Replacement</vt:lpstr>
      <vt:lpstr>Least Recently Used (LRU) Algorithm</vt:lpstr>
      <vt:lpstr>LRU Page Replacement</vt:lpstr>
      <vt:lpstr>LRU Algorithm (Cont.)</vt:lpstr>
      <vt:lpstr>Stack implementation</vt:lpstr>
      <vt:lpstr>LRU Approximation Algorithms</vt:lpstr>
      <vt:lpstr>Second-Chance (clock) Page-Replacement Algorithm</vt:lpstr>
      <vt:lpstr>Counting Algorithms</vt:lpstr>
      <vt:lpstr>Allocation of Frames</vt:lpstr>
      <vt:lpstr>Fixed固定 Allocation</vt:lpstr>
      <vt:lpstr>Priority Allocation</vt:lpstr>
      <vt:lpstr>Global vs. Local Allocation</vt:lpstr>
      <vt:lpstr>Thrashing</vt:lpstr>
      <vt:lpstr>Thrashing (Cont.)</vt:lpstr>
      <vt:lpstr>Demand Paging and Thrashing </vt:lpstr>
      <vt:lpstr>Locality In A Memory-Reference Pattern</vt:lpstr>
      <vt:lpstr>Working-Set Model</vt:lpstr>
      <vt:lpstr>Working-set model</vt:lpstr>
      <vt:lpstr>Keeping Track of the Working Set</vt:lpstr>
      <vt:lpstr>Page-Fault Frequency Scheme</vt:lpstr>
      <vt:lpstr>Working Sets and Page Fault Rates</vt:lpstr>
      <vt:lpstr>Memory-Mapped Files</vt:lpstr>
      <vt:lpstr>Memory Mapped Files</vt:lpstr>
      <vt:lpstr>Memory-Mapped Shared Memory in Windows</vt:lpstr>
      <vt:lpstr>Allocating Kernel Memory</vt:lpstr>
      <vt:lpstr>Buddy System</vt:lpstr>
      <vt:lpstr>Buddy System Allocator</vt:lpstr>
      <vt:lpstr>Buddy System Allocator</vt:lpstr>
      <vt:lpstr>Slab厚板 Allocation</vt:lpstr>
      <vt:lpstr>Slab Allocation</vt:lpstr>
      <vt:lpstr>Slab厚板 Allocation</vt:lpstr>
      <vt:lpstr>Slab Allocation</vt:lpstr>
      <vt:lpstr>Other Issues -- Prepaging</vt:lpstr>
      <vt:lpstr>Other Issues – Page Size</vt:lpstr>
      <vt:lpstr>Other Issues – TLB Reach </vt:lpstr>
      <vt:lpstr>Other Issues – Program Structure</vt:lpstr>
      <vt:lpstr>Other Issues – I/O interlock</vt:lpstr>
      <vt:lpstr>Operating System Examples</vt:lpstr>
      <vt:lpstr>Windows XP</vt:lpstr>
      <vt:lpstr>Solaris </vt:lpstr>
      <vt:lpstr>Solaris </vt:lpstr>
      <vt:lpstr>Solaris 2 Page Scanner</vt:lpstr>
      <vt:lpstr>End of Chapter 9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4:  Processes</dc:title>
  <dc:creator>Marilyn Turnamian</dc:creator>
  <cp:lastModifiedBy>簡 洋</cp:lastModifiedBy>
  <cp:revision>277</cp:revision>
  <cp:lastPrinted>2001-06-14T14:14:54Z</cp:lastPrinted>
  <dcterms:created xsi:type="dcterms:W3CDTF">2008-07-20T15:16:37Z</dcterms:created>
  <dcterms:modified xsi:type="dcterms:W3CDTF">2020-05-28T13:20:04Z</dcterms:modified>
</cp:coreProperties>
</file>